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34" r:id="rId3"/>
    <p:sldId id="336" r:id="rId4"/>
    <p:sldId id="339" r:id="rId5"/>
    <p:sldId id="349" r:id="rId6"/>
    <p:sldId id="340" r:id="rId7"/>
    <p:sldId id="341" r:id="rId8"/>
    <p:sldId id="343" r:id="rId9"/>
    <p:sldId id="344" r:id="rId10"/>
    <p:sldId id="345" r:id="rId11"/>
    <p:sldId id="346" r:id="rId12"/>
    <p:sldId id="347" r:id="rId13"/>
    <p:sldId id="348" r:id="rId14"/>
    <p:sldId id="337" r:id="rId15"/>
  </p:sldIdLst>
  <p:sldSz cx="12192000" cy="6858000"/>
  <p:notesSz cx="6858000" cy="9144000"/>
  <p:embeddedFontLst>
    <p:embeddedFont>
      <p:font typeface="OptimusPrincepsSemiBold" panose="02000805060000020004" pitchFamily="2" charset="-127"/>
      <p:bold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Rix모던고딕 EB" panose="02020603020101020101" pitchFamily="18" charset="-127"/>
      <p:regular r:id="rId21"/>
    </p:embeddedFont>
    <p:embeddedFont>
      <p:font typeface="Rix모던고딕 L" panose="02020603020101020101" pitchFamily="18" charset="-127"/>
      <p:regular r:id="rId22"/>
    </p:embeddedFont>
    <p:embeddedFont>
      <p:font typeface="netmarble Bold" panose="02020803020101020101" pitchFamily="18" charset="-127"/>
      <p:bold r:id="rId23"/>
    </p:embeddedFont>
    <p:embeddedFont>
      <p:font typeface="netmarble Light" panose="02020403020101020101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2" clrIdx="0">
    <p:extLst>
      <p:ext uri="{19B8F6BF-5375-455C-9EA6-DF929625EA0E}">
        <p15:presenceInfo xmlns:p15="http://schemas.microsoft.com/office/powerpoint/2012/main" userId="lenov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5D"/>
    <a:srgbClr val="FF0000"/>
    <a:srgbClr val="5FFFFF"/>
    <a:srgbClr val="9BC3C2"/>
    <a:srgbClr val="781112"/>
    <a:srgbClr val="2B3247"/>
    <a:srgbClr val="374B63"/>
    <a:srgbClr val="104277"/>
    <a:srgbClr val="646464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0" autoAdjust="0"/>
    <p:restoredTop sz="91010" autoAdjust="0"/>
  </p:normalViewPr>
  <p:slideViewPr>
    <p:cSldViewPr snapToGrid="0" showGuides="1">
      <p:cViewPr varScale="1">
        <p:scale>
          <a:sx n="79" d="100"/>
          <a:sy n="79" d="100"/>
        </p:scale>
        <p:origin x="1109" y="8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4147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CEFD3AD-9ABA-4970-9BDB-9F8B95D6A8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FAC0B3-BA54-4E9D-8F26-C3C5ABEFC2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FDD03-353B-48AD-95B3-8531E4C2665F}" type="datetimeFigureOut">
              <a:rPr lang="ko-KR" altLang="en-US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2022-03-10</a:t>
            </a:fld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8017AA-BA03-4E4B-BBEB-D1AFF57FF3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9414B7-3D07-4620-9ED1-8E12D8F7E7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3EB332-C8B1-4CC9-AE9C-57CA347567FC}" type="slidenum">
              <a:rPr lang="ko-KR" altLang="en-US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‹#›</a:t>
            </a:fld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539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ix모던고딕 L" panose="02020603020101020101" pitchFamily="18" charset="-127"/>
                <a:ea typeface="Rix모던고딕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ix모던고딕 L" panose="02020603020101020101" pitchFamily="18" charset="-127"/>
                <a:ea typeface="Rix모던고딕 L" panose="02020603020101020101" pitchFamily="18" charset="-127"/>
              </a:defRPr>
            </a:lvl1pPr>
          </a:lstStyle>
          <a:p>
            <a:fld id="{4DA01C6A-509E-4CC7-9542-4F99A1DAF4B2}" type="datetimeFigureOut">
              <a:rPr lang="ko-KR" altLang="en-US" smtClean="0"/>
              <a:pPr/>
              <a:t>2022-03-10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ix모던고딕 L" panose="02020603020101020101" pitchFamily="18" charset="-127"/>
                <a:ea typeface="Rix모던고딕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ix모던고딕 L" panose="02020603020101020101" pitchFamily="18" charset="-127"/>
                <a:ea typeface="Rix모던고딕 L" panose="02020603020101020101" pitchFamily="18" charset="-127"/>
              </a:defRPr>
            </a:lvl1pPr>
          </a:lstStyle>
          <a:p>
            <a:fld id="{101BD342-2FDC-45F4-AC08-787C0D093B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059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Rix모던고딕 L" panose="02020603020101020101" pitchFamily="18" charset="-127"/>
        <a:ea typeface="Rix모던고딕 L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Rix모던고딕 L" panose="02020603020101020101" pitchFamily="18" charset="-127"/>
        <a:ea typeface="Rix모던고딕 L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Rix모던고딕 L" panose="02020603020101020101" pitchFamily="18" charset="-127"/>
        <a:ea typeface="Rix모던고딕 L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Rix모던고딕 L" panose="02020603020101020101" pitchFamily="18" charset="-127"/>
        <a:ea typeface="Rix모던고딕 L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Rix모던고딕 L" panose="02020603020101020101" pitchFamily="18" charset="-127"/>
        <a:ea typeface="Rix모던고딕 L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BD342-2FDC-45F4-AC08-787C0D093B3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939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BD342-2FDC-45F4-AC08-787C0D093B3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53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BD342-2FDC-45F4-AC08-787C0D093B3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7347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BD342-2FDC-45F4-AC08-787C0D093B3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73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BD342-2FDC-45F4-AC08-787C0D093B3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108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BD342-2FDC-45F4-AC08-787C0D093B3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716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BD342-2FDC-45F4-AC08-787C0D093B3B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7109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BD342-2FDC-45F4-AC08-787C0D093B3B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874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BD342-2FDC-45F4-AC08-787C0D093B3B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4315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BD342-2FDC-45F4-AC08-787C0D093B3B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106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BD342-2FDC-45F4-AC08-787C0D093B3B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938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BD342-2FDC-45F4-AC08-787C0D093B3B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128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BD342-2FDC-45F4-AC08-787C0D093B3B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268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BD342-2FDC-45F4-AC08-787C0D093B3B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396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8;p21">
            <a:extLst>
              <a:ext uri="{FF2B5EF4-FFF2-40B4-BE49-F238E27FC236}">
                <a16:creationId xmlns:a16="http://schemas.microsoft.com/office/drawing/2014/main" id="{D4DC116E-89C4-48A6-A7EA-B4CE76793D8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1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3;p5">
            <a:extLst>
              <a:ext uri="{FF2B5EF4-FFF2-40B4-BE49-F238E27FC236}">
                <a16:creationId xmlns:a16="http://schemas.microsoft.com/office/drawing/2014/main" id="{957DF7CA-989B-42CD-841B-0961ADF8B76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35966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8CC45C36-8AA4-4903-98FD-C2CC9029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4798" y="6587231"/>
            <a:ext cx="367201" cy="270769"/>
          </a:xfrm>
        </p:spPr>
        <p:txBody>
          <a:bodyPr/>
          <a:lstStyle>
            <a:lvl1pPr algn="ctr">
              <a:defRPr sz="1000">
                <a:solidFill>
                  <a:srgbClr val="F0F0F0"/>
                </a:solidFill>
                <a:latin typeface="OptimusPrincepsSemiBold" panose="02000805060000020004" pitchFamily="2" charset="-127"/>
                <a:ea typeface="OptimusPrincepsSemiBold" panose="02000805060000020004" pitchFamily="2" charset="-127"/>
              </a:defRPr>
            </a:lvl1pPr>
          </a:lstStyle>
          <a:p>
            <a:fld id="{65AE2DEF-AED4-4161-9308-50591D1181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086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3;p5">
            <a:extLst>
              <a:ext uri="{FF2B5EF4-FFF2-40B4-BE49-F238E27FC236}">
                <a16:creationId xmlns:a16="http://schemas.microsoft.com/office/drawing/2014/main" id="{957DF7CA-989B-42CD-841B-0961ADF8B76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359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;p21">
            <a:extLst>
              <a:ext uri="{FF2B5EF4-FFF2-40B4-BE49-F238E27FC236}">
                <a16:creationId xmlns:a16="http://schemas.microsoft.com/office/drawing/2014/main" id="{D4DC116E-89C4-48A6-A7EA-B4CE76793D81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1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D58342-95BB-4583-8F24-6DEFE7B56C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1761" y="3000771"/>
            <a:ext cx="5281613" cy="856457"/>
          </a:xfrm>
        </p:spPr>
        <p:txBody>
          <a:bodyPr anchor="ctr">
            <a:normAutofit/>
          </a:bodyPr>
          <a:lstStyle>
            <a:lvl1pPr marL="0" indent="0" algn="l">
              <a:buNone/>
              <a:defRPr sz="4000">
                <a:solidFill>
                  <a:schemeClr val="bg1">
                    <a:lumMod val="85000"/>
                  </a:schemeClr>
                </a:solidFill>
                <a:latin typeface="OptimusPrincepsSemiBold" panose="02000805060000020004" pitchFamily="2" charset="-127"/>
                <a:ea typeface="OptimusPrincepsSemiBold" panose="02000805060000020004" pitchFamily="2" charset="-127"/>
              </a:defRPr>
            </a:lvl1pPr>
          </a:lstStyle>
          <a:p>
            <a:pPr lvl="0"/>
            <a:r>
              <a:rPr lang="en-US" altLang="ko-KR" dirty="0"/>
              <a:t>00.xx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03B79D46-1B14-45F6-96F2-2B64BD9DE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4798" y="6587231"/>
            <a:ext cx="367201" cy="270769"/>
          </a:xfrm>
        </p:spPr>
        <p:txBody>
          <a:bodyPr/>
          <a:lstStyle>
            <a:lvl1pPr algn="ctr">
              <a:defRPr sz="1000">
                <a:solidFill>
                  <a:srgbClr val="F0F0F0"/>
                </a:solidFill>
                <a:latin typeface="OptimusPrincepsSemiBold" panose="02000805060000020004" pitchFamily="2" charset="-127"/>
                <a:ea typeface="OptimusPrincepsSemiBold" panose="02000805060000020004" pitchFamily="2" charset="-127"/>
              </a:defRPr>
            </a:lvl1pPr>
          </a:lstStyle>
          <a:p>
            <a:fld id="{65AE2DEF-AED4-4161-9308-50591D1181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061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8;p21">
            <a:extLst>
              <a:ext uri="{FF2B5EF4-FFF2-40B4-BE49-F238E27FC236}">
                <a16:creationId xmlns:a16="http://schemas.microsoft.com/office/drawing/2014/main" id="{D4DC116E-89C4-48A6-A7EA-B4CE76793D8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1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EAAAE07-1190-4735-A0C4-575676238B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87736"/>
            <a:ext cx="12192000" cy="931927"/>
          </a:xfrm>
        </p:spPr>
        <p:txBody>
          <a:bodyPr anchor="ctr">
            <a:normAutofit/>
          </a:bodyPr>
          <a:lstStyle>
            <a:lvl1pPr algn="ctr">
              <a:defRPr sz="3000">
                <a:solidFill>
                  <a:schemeClr val="tx1"/>
                </a:solidFill>
                <a:latin typeface="netmarble Bold" panose="02020803020101020101" pitchFamily="18" charset="-127"/>
                <a:ea typeface="netmarble Bold" panose="02020803020101020101" pitchFamily="18" charset="-127"/>
              </a:defRPr>
            </a:lvl1pPr>
          </a:lstStyle>
          <a:p>
            <a:r>
              <a:rPr lang="ko-KR" altLang="en-US" dirty="0"/>
              <a:t>제목을 </a:t>
            </a:r>
            <a:r>
              <a:rPr lang="ko-KR" altLang="en-US" dirty="0" err="1"/>
              <a:t>입력하세용</a:t>
            </a:r>
            <a:endParaRPr lang="ko-KR" altLang="en-US" dirty="0"/>
          </a:p>
        </p:txBody>
      </p:sp>
      <p:pic>
        <p:nvPicPr>
          <p:cNvPr id="8" name="Google Shape;33;p5">
            <a:extLst>
              <a:ext uri="{FF2B5EF4-FFF2-40B4-BE49-F238E27FC236}">
                <a16:creationId xmlns:a16="http://schemas.microsoft.com/office/drawing/2014/main" id="{957DF7CA-989B-42CD-841B-0961ADF8B76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3596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0603350-6F13-4AF3-9527-4E8398038A00}"/>
              </a:ext>
            </a:extLst>
          </p:cNvPr>
          <p:cNvSpPr/>
          <p:nvPr userDrawn="1"/>
        </p:nvSpPr>
        <p:spPr>
          <a:xfrm>
            <a:off x="79513" y="53008"/>
            <a:ext cx="3352800" cy="504927"/>
          </a:xfrm>
          <a:prstGeom prst="rect">
            <a:avLst/>
          </a:prstGeom>
          <a:solidFill>
            <a:srgbClr val="38383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모던고딕 L" panose="02020603020101020101" pitchFamily="18" charset="-127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B5C5C83E-1E32-4488-824E-775E764D28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408" y="141434"/>
            <a:ext cx="3226905" cy="328073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rgbClr val="F0F0F0"/>
                </a:solidFill>
              </a:defRPr>
            </a:lvl1pPr>
          </a:lstStyle>
          <a:p>
            <a:pPr lvl="0"/>
            <a:r>
              <a:rPr lang="en-US" altLang="ko-KR" dirty="0"/>
              <a:t>NN. </a:t>
            </a:r>
            <a:r>
              <a:rPr lang="ko-KR" altLang="en-US" dirty="0"/>
              <a:t>제목제목제목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66E5FF2-7A3C-40BD-B12D-0963EF463D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10487" y="1596803"/>
            <a:ext cx="12202487" cy="1984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A01B9365-7748-4CF8-9BCF-3556D22034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826" y="141434"/>
            <a:ext cx="3495675" cy="3596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altLang="ko-KR" dirty="0"/>
              <a:t>&gt;&gt;</a:t>
            </a:r>
            <a:r>
              <a:rPr lang="ko-KR" altLang="en-US" dirty="0"/>
              <a:t>소제목</a:t>
            </a:r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52978F5F-365D-4226-A016-0ABED02EE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4798" y="6587231"/>
            <a:ext cx="367201" cy="270769"/>
          </a:xfrm>
        </p:spPr>
        <p:txBody>
          <a:bodyPr/>
          <a:lstStyle>
            <a:lvl1pPr algn="ctr">
              <a:defRPr sz="1000">
                <a:solidFill>
                  <a:srgbClr val="F0F0F0"/>
                </a:solidFill>
                <a:latin typeface="OptimusPrincepsSemiBold" panose="02000805060000020004" pitchFamily="2" charset="-127"/>
                <a:ea typeface="OptimusPrincepsSemiBold" panose="02000805060000020004" pitchFamily="2" charset="-127"/>
              </a:defRPr>
            </a:lvl1pPr>
          </a:lstStyle>
          <a:p>
            <a:fld id="{65AE2DEF-AED4-4161-9308-50591D1181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096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제목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8;p21">
            <a:extLst>
              <a:ext uri="{FF2B5EF4-FFF2-40B4-BE49-F238E27FC236}">
                <a16:creationId xmlns:a16="http://schemas.microsoft.com/office/drawing/2014/main" id="{D4DC116E-89C4-48A6-A7EA-B4CE76793D8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1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3;p5">
            <a:extLst>
              <a:ext uri="{FF2B5EF4-FFF2-40B4-BE49-F238E27FC236}">
                <a16:creationId xmlns:a16="http://schemas.microsoft.com/office/drawing/2014/main" id="{957DF7CA-989B-42CD-841B-0961ADF8B76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35966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AFCE5-D67E-4D68-9240-12C2D7F48768}"/>
              </a:ext>
            </a:extLst>
          </p:cNvPr>
          <p:cNvSpPr txBox="1"/>
          <p:nvPr userDrawn="1"/>
        </p:nvSpPr>
        <p:spPr>
          <a:xfrm>
            <a:off x="-17" y="62143"/>
            <a:ext cx="325810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atin typeface="Rix모던고딕 L" panose="02020603020101020101" pitchFamily="18" charset="-127"/>
              </a:rPr>
              <a:t>NN. </a:t>
            </a:r>
            <a:r>
              <a:rPr lang="ko-KR" altLang="en-US" dirty="0">
                <a:latin typeface="Rix모던고딕 L" panose="02020603020101020101" pitchFamily="18" charset="-127"/>
              </a:rPr>
              <a:t>제목제목제목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5DA3EF00-710E-4CCA-B9AB-386FEB99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4798" y="6587231"/>
            <a:ext cx="367201" cy="270769"/>
          </a:xfrm>
        </p:spPr>
        <p:txBody>
          <a:bodyPr/>
          <a:lstStyle>
            <a:lvl1pPr algn="ctr">
              <a:defRPr sz="1000">
                <a:solidFill>
                  <a:srgbClr val="F0F0F0"/>
                </a:solidFill>
                <a:latin typeface="OptimusPrincepsSemiBold" panose="02000805060000020004" pitchFamily="2" charset="-127"/>
                <a:ea typeface="OptimusPrincepsSemiBold" panose="02000805060000020004" pitchFamily="2" charset="-127"/>
              </a:defRPr>
            </a:lvl1pPr>
          </a:lstStyle>
          <a:p>
            <a:fld id="{65AE2DEF-AED4-4161-9308-50591D1181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71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38CA50-FB4B-4CDE-82AA-94B501B3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90DEDE-EC66-4BDD-A34B-76456B6B5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3978B-7F06-4534-9CE3-EFEDA1084F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ix모던고딕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BDB499-98B5-45E7-840E-72FBA7302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ix모던고딕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1D3E1-819D-4DEA-9F45-3C6B20FF2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ix모던고딕 L" panose="02020603020101020101" pitchFamily="18" charset="-127"/>
              </a:defRPr>
            </a:lvl1pPr>
          </a:lstStyle>
          <a:p>
            <a:fld id="{65AE2DEF-AED4-4161-9308-50591D1181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14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5" r:id="rId3"/>
    <p:sldLayoutId id="2147483656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ix모던고딕 L" panose="0202060302010102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ix모던고딕 L" panose="02020603020101020101" pitchFamily="18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ix모던고딕 L" panose="02020603020101020101" pitchFamily="18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ix모던고딕 L" panose="02020603020101020101" pitchFamily="18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ix모던고딕 L" panose="02020603020101020101" pitchFamily="18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ix모던고딕 L" panose="02020603020101020101" pitchFamily="18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riting a Chat Server using Node.js, TypeScript, and WebSockets -  Code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287203-3DFD-4642-96C0-4294B4106DEC}"/>
              </a:ext>
            </a:extLst>
          </p:cNvPr>
          <p:cNvSpPr txBox="1"/>
          <p:nvPr/>
        </p:nvSpPr>
        <p:spPr>
          <a:xfrm>
            <a:off x="8705850" y="5048250"/>
            <a:ext cx="3362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[SQC 2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팀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]</a:t>
            </a: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서버 김민주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클라이언트 김태형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게임기획 정재희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클라이언트 하재오</a:t>
            </a:r>
          </a:p>
        </p:txBody>
      </p:sp>
      <p:pic>
        <p:nvPicPr>
          <p:cNvPr id="9" name="그래픽 8" descr="무선 마이크 단색으로 채워진">
            <a:extLst>
              <a:ext uri="{FF2B5EF4-FFF2-40B4-BE49-F238E27FC236}">
                <a16:creationId xmlns:a16="http://schemas.microsoft.com/office/drawing/2014/main" id="{47A40C89-4D33-4D4D-8CAD-7DB37311D45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0592" y="5666874"/>
            <a:ext cx="240079" cy="240079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C48F5C96-DCDA-4D81-849B-2E7FF358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2DEF-AED4-4161-9308-50591D1181CB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092B85-8024-43B6-BE11-4106499C8779}"/>
              </a:ext>
            </a:extLst>
          </p:cNvPr>
          <p:cNvSpPr txBox="1"/>
          <p:nvPr/>
        </p:nvSpPr>
        <p:spPr>
          <a:xfrm>
            <a:off x="8705850" y="5048250"/>
            <a:ext cx="3362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[SQC 2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팀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]</a:t>
            </a: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서버 김민주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클라이언트 김태형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게임기획 정재희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클라이언트 하재오</a:t>
            </a:r>
          </a:p>
        </p:txBody>
      </p:sp>
      <p:pic>
        <p:nvPicPr>
          <p:cNvPr id="16" name="그래픽 15" descr="무선 마이크 단색으로 채워진">
            <a:extLst>
              <a:ext uri="{FF2B5EF4-FFF2-40B4-BE49-F238E27FC236}">
                <a16:creationId xmlns:a16="http://schemas.microsoft.com/office/drawing/2014/main" id="{BB012B92-ACC5-48D6-9032-F3C0949C1C6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0592" y="5666874"/>
            <a:ext cx="240079" cy="240079"/>
          </a:xfrm>
          <a:prstGeom prst="rect">
            <a:avLst/>
          </a:prstGeom>
        </p:spPr>
      </p:pic>
      <p:sp>
        <p:nvSpPr>
          <p:cNvPr id="17" name="슬라이드 번호 개체 틀 17">
            <a:extLst>
              <a:ext uri="{FF2B5EF4-FFF2-40B4-BE49-F238E27FC236}">
                <a16:creationId xmlns:a16="http://schemas.microsoft.com/office/drawing/2014/main" id="{616E8AAD-0564-4C40-86B6-9979D76A0C53}"/>
              </a:ext>
            </a:extLst>
          </p:cNvPr>
          <p:cNvSpPr txBox="1">
            <a:spLocks/>
          </p:cNvSpPr>
          <p:nvPr/>
        </p:nvSpPr>
        <p:spPr>
          <a:xfrm>
            <a:off x="11824798" y="6587231"/>
            <a:ext cx="367201" cy="2707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solidFill>
                  <a:srgbClr val="F0F0F0"/>
                </a:solidFill>
                <a:latin typeface="OptimusPrincepsSemiBold" panose="02000805060000020004" pitchFamily="2" charset="-127"/>
                <a:ea typeface="OptimusPrincepsSemiBold" panose="02000805060000020004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AE2DEF-AED4-4161-9308-50591D1181CB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CD5340-9B11-4078-980F-1B00109A7897}"/>
              </a:ext>
            </a:extLst>
          </p:cNvPr>
          <p:cNvSpPr/>
          <p:nvPr/>
        </p:nvSpPr>
        <p:spPr>
          <a:xfrm>
            <a:off x="0" y="-2"/>
            <a:ext cx="12192001" cy="68580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모던고딕 L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D6E5E4-A947-4718-B102-C32D732DEC30}"/>
              </a:ext>
            </a:extLst>
          </p:cNvPr>
          <p:cNvSpPr txBox="1"/>
          <p:nvPr/>
        </p:nvSpPr>
        <p:spPr>
          <a:xfrm>
            <a:off x="1468877" y="2998113"/>
            <a:ext cx="94066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smtClean="0">
                <a:solidFill>
                  <a:schemeClr val="bg1"/>
                </a:solidFill>
                <a:latin typeface="+mj-ea"/>
                <a:ea typeface="+mj-ea"/>
              </a:rPr>
              <a:t>개인 과제 </a:t>
            </a: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 sz="5000" dirty="0" smtClean="0">
                <a:solidFill>
                  <a:schemeClr val="bg1"/>
                </a:solidFill>
                <a:latin typeface="+mj-ea"/>
                <a:ea typeface="+mj-ea"/>
              </a:rPr>
              <a:t>주차  </a:t>
            </a:r>
            <a:r>
              <a:rPr lang="en-US" altLang="ko-KR" sz="5000" dirty="0" smtClean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5000" dirty="0" smtClean="0">
                <a:solidFill>
                  <a:schemeClr val="bg1"/>
                </a:solidFill>
                <a:latin typeface="+mj-ea"/>
                <a:ea typeface="+mj-ea"/>
              </a:rPr>
              <a:t>채팅 </a:t>
            </a:r>
            <a:r>
              <a:rPr lang="ko-KR" altLang="en-US" sz="5000" dirty="0" smtClean="0">
                <a:solidFill>
                  <a:schemeClr val="bg1"/>
                </a:solidFill>
                <a:latin typeface="+mj-ea"/>
                <a:ea typeface="+mj-ea"/>
              </a:rPr>
              <a:t>클라이언트</a:t>
            </a:r>
            <a:endParaRPr lang="en-US" altLang="ko-KR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D6E5E4-A947-4718-B102-C32D732DEC30}"/>
              </a:ext>
            </a:extLst>
          </p:cNvPr>
          <p:cNvSpPr txBox="1"/>
          <p:nvPr/>
        </p:nvSpPr>
        <p:spPr>
          <a:xfrm>
            <a:off x="3428407" y="5334451"/>
            <a:ext cx="81616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 smtClean="0">
                <a:solidFill>
                  <a:schemeClr val="bg1"/>
                </a:solidFill>
                <a:latin typeface="+mj-ea"/>
                <a:ea typeface="+mj-ea"/>
              </a:rPr>
              <a:t>클라이언트 </a:t>
            </a:r>
            <a:r>
              <a:rPr lang="en-US" altLang="ko-KR" sz="3000" dirty="0" smtClean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3000" dirty="0" err="1" smtClean="0">
                <a:solidFill>
                  <a:schemeClr val="bg1"/>
                </a:solidFill>
                <a:latin typeface="+mj-ea"/>
                <a:ea typeface="+mj-ea"/>
              </a:rPr>
              <a:t>하재오</a:t>
            </a:r>
            <a:endParaRPr lang="en-US" altLang="ko-KR" sz="3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043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86" y="1527242"/>
            <a:ext cx="5173142" cy="540857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EB69ED-1BE0-4403-9187-39B330E82D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200" b="1" dirty="0" err="1" smtClean="0"/>
              <a:t>ProcessingRecv</a:t>
            </a:r>
            <a:endParaRPr lang="ko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BE2027-0A32-496C-83F6-B51F1E74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통신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EB8B669-17BF-40F4-8775-6A9167DC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2DEF-AED4-4161-9308-50591D1181CB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0" y="2940187"/>
            <a:ext cx="2747851" cy="2597287"/>
            <a:chOff x="883596" y="1932082"/>
            <a:chExt cx="2696183" cy="909818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83596" y="2021729"/>
              <a:ext cx="2696183" cy="820171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latin typeface="+mn-ea"/>
                </a:rPr>
                <a:t>수신 버퍼에 있는 데이터들을 읽고</a:t>
              </a:r>
              <a:r>
                <a:rPr lang="en-US" altLang="ko-KR" sz="2000" dirty="0" smtClean="0">
                  <a:latin typeface="+mn-ea"/>
                </a:rPr>
                <a:t>, </a:t>
              </a:r>
              <a:r>
                <a:rPr lang="ko-KR" altLang="en-US" sz="2000" dirty="0" smtClean="0">
                  <a:latin typeface="+mn-ea"/>
                </a:rPr>
                <a:t>패킷 처리 함수를 호출</a:t>
              </a:r>
              <a:endParaRPr lang="en-US" altLang="ko-KR" sz="2000" dirty="0">
                <a:latin typeface="+mn-ea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977630" y="1932082"/>
              <a:ext cx="2506423" cy="17378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 smtClean="0">
                  <a:latin typeface="+mn-ea"/>
                </a:rPr>
                <a:t>역할</a:t>
              </a:r>
              <a:endParaRPr lang="ko-KR" altLang="en-US" sz="2500" dirty="0">
                <a:latin typeface="+mn-ea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2952004" y="2052537"/>
            <a:ext cx="4488254" cy="3015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59623" y="1750979"/>
            <a:ext cx="4002675" cy="12082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latin typeface="+mn-ea"/>
              </a:rPr>
              <a:t>이전 수신 때 패킷이 잘린 경우 잘린 부분 </a:t>
            </a:r>
            <a:r>
              <a:rPr lang="ko-KR" altLang="en-US" sz="2000" dirty="0" err="1" smtClean="0">
                <a:latin typeface="+mn-ea"/>
              </a:rPr>
              <a:t>부터</a:t>
            </a:r>
            <a:r>
              <a:rPr lang="ko-KR" altLang="en-US" sz="2000" dirty="0" smtClean="0">
                <a:latin typeface="+mn-ea"/>
              </a:rPr>
              <a:t> 다시 수신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7463570" y="2197484"/>
            <a:ext cx="63682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952005" y="3453317"/>
            <a:ext cx="4781484" cy="1488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329543" y="3489423"/>
            <a:ext cx="3732756" cy="12771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완성된 패킷이 뭉쳐온 경우 하나씩 처리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+mn-ea"/>
              </a:rPr>
              <a:t>ProcessingPacket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함수에서 각 패킷을 적절히 처리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7733489" y="3935928"/>
            <a:ext cx="6368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8059623" y="4951487"/>
            <a:ext cx="4002675" cy="12082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latin typeface="+mn-ea"/>
              </a:rPr>
              <a:t>완성되지 않은 패킷은 다음 수신 때 이어 받을 수 있도록 처리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7733489" y="5388154"/>
            <a:ext cx="366908" cy="98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2925303" y="5009744"/>
            <a:ext cx="4781484" cy="7519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80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287203-3DFD-4642-96C0-4294B4106DEC}"/>
              </a:ext>
            </a:extLst>
          </p:cNvPr>
          <p:cNvSpPr txBox="1"/>
          <p:nvPr/>
        </p:nvSpPr>
        <p:spPr>
          <a:xfrm>
            <a:off x="8705850" y="5048250"/>
            <a:ext cx="3362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[SQC 2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팀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]</a:t>
            </a: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서버 김민주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클라이언트 김태형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게임기획 정재희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클라이언트 하재오</a:t>
            </a:r>
          </a:p>
        </p:txBody>
      </p:sp>
      <p:pic>
        <p:nvPicPr>
          <p:cNvPr id="9" name="그래픽 8" descr="무선 마이크 단색으로 채워진">
            <a:extLst>
              <a:ext uri="{FF2B5EF4-FFF2-40B4-BE49-F238E27FC236}">
                <a16:creationId xmlns:a16="http://schemas.microsoft.com/office/drawing/2014/main" id="{47A40C89-4D33-4D4D-8CAD-7DB37311D4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0592" y="5666874"/>
            <a:ext cx="240079" cy="240079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C48F5C96-DCDA-4D81-849B-2E7FF358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2DEF-AED4-4161-9308-50591D1181C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092B85-8024-43B6-BE11-4106499C8779}"/>
              </a:ext>
            </a:extLst>
          </p:cNvPr>
          <p:cNvSpPr txBox="1"/>
          <p:nvPr/>
        </p:nvSpPr>
        <p:spPr>
          <a:xfrm>
            <a:off x="8705850" y="5048250"/>
            <a:ext cx="3362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[SQC 2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팀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]</a:t>
            </a: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서버 김민주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클라이언트 김태형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게임기획 정재희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클라이언트 하재오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1DF7F42-975B-4610-B506-275A97A8B424}"/>
              </a:ext>
            </a:extLst>
          </p:cNvPr>
          <p:cNvGrpSpPr/>
          <p:nvPr/>
        </p:nvGrpSpPr>
        <p:grpSpPr>
          <a:xfrm>
            <a:off x="177165" y="5048250"/>
            <a:ext cx="9085103" cy="1345059"/>
            <a:chOff x="231617" y="3887857"/>
            <a:chExt cx="9085103" cy="134505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9AE544-6659-47F7-A3D5-A9E85858D424}"/>
                </a:ext>
              </a:extLst>
            </p:cNvPr>
            <p:cNvSpPr txBox="1"/>
            <p:nvPr/>
          </p:nvSpPr>
          <p:spPr>
            <a:xfrm>
              <a:off x="231617" y="4340364"/>
              <a:ext cx="9085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+mj-ea"/>
                  <a:ea typeface="+mj-ea"/>
                </a:rPr>
                <a:t>유저들의 콘텐츠 이해 및 적응을 위한</a:t>
              </a:r>
              <a:r>
                <a:rPr lang="en-US" altLang="ko-KR" sz="320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+mj-ea"/>
                  <a:ea typeface="+mj-ea"/>
                </a:rPr>
                <a:t>개선안 제시</a:t>
              </a:r>
              <a:endParaRPr lang="en-US" altLang="ko-KR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15FE88-647F-4276-B9AF-26E666362FCA}"/>
                </a:ext>
              </a:extLst>
            </p:cNvPr>
            <p:cNvSpPr txBox="1"/>
            <p:nvPr/>
          </p:nvSpPr>
          <p:spPr>
            <a:xfrm>
              <a:off x="231617" y="4863584"/>
              <a:ext cx="5343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Rix모던고딕 L" panose="02020603020101020101" pitchFamily="18" charset="-127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Rix모던고딕 L" panose="02020603020101020101" pitchFamily="18" charset="-127"/>
                </a:rPr>
                <a:t>캐릭터 성장 콘텐츠를 중심으로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4E2FC4-B859-4EDE-956E-B286C628D406}"/>
                </a:ext>
              </a:extLst>
            </p:cNvPr>
            <p:cNvSpPr txBox="1"/>
            <p:nvPr/>
          </p:nvSpPr>
          <p:spPr>
            <a:xfrm>
              <a:off x="231617" y="3887857"/>
              <a:ext cx="9085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OptimusPrincepsSemiBold" panose="02000805060000020004" pitchFamily="2" charset="-127"/>
                  <a:ea typeface="OptimusPrincepsSemiBold" panose="02000805060000020004" pitchFamily="2" charset="-127"/>
                </a:rPr>
                <a:t>Lineage 2 Revolution</a:t>
              </a:r>
            </a:p>
          </p:txBody>
        </p:sp>
      </p:grpSp>
      <p:pic>
        <p:nvPicPr>
          <p:cNvPr id="16" name="그래픽 15" descr="무선 마이크 단색으로 채워진">
            <a:extLst>
              <a:ext uri="{FF2B5EF4-FFF2-40B4-BE49-F238E27FC236}">
                <a16:creationId xmlns:a16="http://schemas.microsoft.com/office/drawing/2014/main" id="{BB012B92-ACC5-48D6-9032-F3C0949C1C6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0592" y="5666874"/>
            <a:ext cx="240079" cy="240079"/>
          </a:xfrm>
          <a:prstGeom prst="rect">
            <a:avLst/>
          </a:prstGeom>
        </p:spPr>
      </p:pic>
      <p:sp>
        <p:nvSpPr>
          <p:cNvPr id="17" name="슬라이드 번호 개체 틀 17">
            <a:extLst>
              <a:ext uri="{FF2B5EF4-FFF2-40B4-BE49-F238E27FC236}">
                <a16:creationId xmlns:a16="http://schemas.microsoft.com/office/drawing/2014/main" id="{616E8AAD-0564-4C40-86B6-9979D76A0C53}"/>
              </a:ext>
            </a:extLst>
          </p:cNvPr>
          <p:cNvSpPr txBox="1">
            <a:spLocks/>
          </p:cNvSpPr>
          <p:nvPr/>
        </p:nvSpPr>
        <p:spPr>
          <a:xfrm>
            <a:off x="11824798" y="6587231"/>
            <a:ext cx="367201" cy="2707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solidFill>
                  <a:srgbClr val="F0F0F0"/>
                </a:solidFill>
                <a:latin typeface="OptimusPrincepsSemiBold" panose="02000805060000020004" pitchFamily="2" charset="-127"/>
                <a:ea typeface="OptimusPrincepsSemiBold" panose="02000805060000020004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AE2DEF-AED4-4161-9308-50591D1181C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CD5340-9B11-4078-980F-1B00109A7897}"/>
              </a:ext>
            </a:extLst>
          </p:cNvPr>
          <p:cNvSpPr/>
          <p:nvPr/>
        </p:nvSpPr>
        <p:spPr>
          <a:xfrm>
            <a:off x="-2" y="0"/>
            <a:ext cx="12192001" cy="68580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모던고딕 L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D6E5E4-A947-4718-B102-C32D732DEC30}"/>
              </a:ext>
            </a:extLst>
          </p:cNvPr>
          <p:cNvSpPr txBox="1"/>
          <p:nvPr/>
        </p:nvSpPr>
        <p:spPr>
          <a:xfrm>
            <a:off x="2015175" y="2998113"/>
            <a:ext cx="81616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 smtClean="0">
                <a:solidFill>
                  <a:schemeClr val="bg1"/>
                </a:solidFill>
                <a:latin typeface="+mj-ea"/>
                <a:ea typeface="+mj-ea"/>
              </a:rPr>
              <a:t>위젯</a:t>
            </a:r>
            <a:endParaRPr lang="en-US" altLang="ko-KR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968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B69ED-1BE0-4403-9187-39B330E82D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3200" b="1" dirty="0" smtClean="0"/>
              <a:t>구현 방식</a:t>
            </a:r>
            <a:endParaRPr lang="ko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BE2027-0A32-496C-83F6-B51F1E74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위젯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EB8B669-17BF-40F4-8775-6A9167DC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2DEF-AED4-4161-9308-50591D1181CB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0" y="1837893"/>
            <a:ext cx="5680228" cy="30506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270" y="1832489"/>
            <a:ext cx="3878916" cy="2270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270" y="4238951"/>
            <a:ext cx="5680229" cy="649548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205409" y="5000017"/>
            <a:ext cx="5680229" cy="39883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+mn-ea"/>
              </a:rPr>
              <a:t>디자인 작업은 </a:t>
            </a:r>
            <a:r>
              <a:rPr lang="en-US" altLang="ko-KR" sz="2000" dirty="0" smtClean="0">
                <a:latin typeface="+mn-ea"/>
              </a:rPr>
              <a:t>Widget Blueprint</a:t>
            </a:r>
            <a:endParaRPr lang="en-US" altLang="ko-KR" sz="2000" dirty="0"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452270" y="5000016"/>
            <a:ext cx="5680229" cy="39883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+mn-ea"/>
              </a:rPr>
              <a:t>기능 구현은 </a:t>
            </a:r>
            <a:r>
              <a:rPr lang="en-US" altLang="ko-KR" sz="2000" dirty="0" smtClean="0">
                <a:latin typeface="+mn-ea"/>
              </a:rPr>
              <a:t>C++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97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B69ED-1BE0-4403-9187-39B330E82D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200" b="1" dirty="0" err="1" smtClean="0"/>
              <a:t>LobbyWidget</a:t>
            </a:r>
            <a:endParaRPr lang="ko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BE2027-0A32-496C-83F6-B51F1E74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위젯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EB8B669-17BF-40F4-8775-6A9167DC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2DEF-AED4-4161-9308-50591D1181CB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2" y="1911086"/>
            <a:ext cx="6613681" cy="4577263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6922753" y="1911087"/>
            <a:ext cx="5085645" cy="4577262"/>
            <a:chOff x="883596" y="1964848"/>
            <a:chExt cx="2696183" cy="1323101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883596" y="2021728"/>
              <a:ext cx="2696183" cy="1266221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24000" indent="-285750">
                <a:buFont typeface="Arial" panose="020B0604020202020204" pitchFamily="34" charset="0"/>
                <a:buChar char="•"/>
              </a:pPr>
              <a:r>
                <a:rPr lang="ko-KR" altLang="en-US" sz="1500" dirty="0" smtClean="0">
                  <a:latin typeface="+mn-ea"/>
                </a:rPr>
                <a:t>각 버튼이 눌릴 때 마다 </a:t>
              </a:r>
              <a:r>
                <a:rPr lang="en-US" altLang="ko-KR" sz="1500" dirty="0" err="1" smtClean="0">
                  <a:latin typeface="+mn-ea"/>
                </a:rPr>
                <a:t>WidgetSwitcher</a:t>
              </a:r>
              <a:r>
                <a:rPr lang="ko-KR" altLang="en-US" sz="1500" dirty="0" smtClean="0">
                  <a:latin typeface="+mn-ea"/>
                </a:rPr>
                <a:t>의 </a:t>
              </a:r>
              <a:r>
                <a:rPr lang="en-US" altLang="ko-KR" sz="1500" dirty="0" smtClean="0">
                  <a:latin typeface="+mn-ea"/>
                </a:rPr>
                <a:t>Active Widget Index</a:t>
              </a:r>
              <a:r>
                <a:rPr lang="ko-KR" altLang="en-US" sz="1500" dirty="0" smtClean="0">
                  <a:latin typeface="+mn-ea"/>
                </a:rPr>
                <a:t>가 바뀌며 적절한 위젯을 보여줌</a:t>
              </a:r>
              <a:endParaRPr lang="en-US" altLang="ko-KR" sz="1500" dirty="0" smtClean="0">
                <a:latin typeface="+mn-ea"/>
              </a:endParaRPr>
            </a:p>
            <a:p>
              <a:pPr marL="38250"/>
              <a:endParaRPr lang="en-US" altLang="ko-KR" sz="1500" dirty="0">
                <a:latin typeface="+mn-ea"/>
              </a:endParaRPr>
            </a:p>
            <a:p>
              <a:pPr marL="324000" indent="-285750">
                <a:buFont typeface="Arial" panose="020B0604020202020204" pitchFamily="34" charset="0"/>
                <a:buChar char="•"/>
              </a:pPr>
              <a:r>
                <a:rPr lang="en-US" altLang="ko-KR" sz="1500" dirty="0" err="1" smtClean="0">
                  <a:latin typeface="+mn-ea"/>
                </a:rPr>
                <a:t>UserList</a:t>
              </a:r>
              <a:r>
                <a:rPr lang="en-US" altLang="ko-KR" sz="1500" dirty="0" smtClean="0">
                  <a:latin typeface="+mn-ea"/>
                </a:rPr>
                <a:t>: </a:t>
              </a:r>
              <a:r>
                <a:rPr lang="ko-KR" altLang="en-US" sz="1500" dirty="0" smtClean="0">
                  <a:latin typeface="+mn-ea"/>
                </a:rPr>
                <a:t>서버로부터 유저 정보를 얻어 옴</a:t>
              </a:r>
              <a:r>
                <a:rPr lang="en-US" altLang="ko-KR" sz="1500" dirty="0" smtClean="0">
                  <a:latin typeface="+mn-ea"/>
                </a:rPr>
                <a:t>. </a:t>
              </a:r>
              <a:r>
                <a:rPr lang="ko-KR" altLang="en-US" sz="1500" dirty="0" smtClean="0">
                  <a:latin typeface="+mn-ea"/>
                </a:rPr>
                <a:t>세부 정보도 확인 가능</a:t>
              </a:r>
              <a:endParaRPr lang="en-US" altLang="ko-KR" sz="1500" dirty="0" smtClean="0">
                <a:latin typeface="+mn-ea"/>
              </a:endParaRPr>
            </a:p>
            <a:p>
              <a:pPr marL="324000" indent="-285750">
                <a:buFont typeface="Arial" panose="020B0604020202020204" pitchFamily="34" charset="0"/>
                <a:buChar char="•"/>
              </a:pPr>
              <a:endParaRPr lang="en-US" altLang="ko-KR" sz="1500" dirty="0" smtClean="0">
                <a:latin typeface="+mn-ea"/>
              </a:endParaRPr>
            </a:p>
            <a:p>
              <a:pPr marL="324000" indent="-285750">
                <a:buFont typeface="Arial" panose="020B0604020202020204" pitchFamily="34" charset="0"/>
                <a:buChar char="•"/>
              </a:pPr>
              <a:r>
                <a:rPr lang="en-US" altLang="ko-KR" sz="1500" dirty="0" err="1" smtClean="0">
                  <a:latin typeface="+mn-ea"/>
                </a:rPr>
                <a:t>RoomList</a:t>
              </a:r>
              <a:r>
                <a:rPr lang="en-US" altLang="ko-KR" sz="1500" dirty="0" smtClean="0">
                  <a:latin typeface="+mn-ea"/>
                </a:rPr>
                <a:t>: </a:t>
              </a:r>
              <a:r>
                <a:rPr lang="ko-KR" altLang="en-US" sz="1500" dirty="0" smtClean="0">
                  <a:latin typeface="+mn-ea"/>
                </a:rPr>
                <a:t>서버로부터 방 정보를 얻어 옴</a:t>
              </a:r>
              <a:r>
                <a:rPr lang="en-US" altLang="ko-KR" sz="1500" dirty="0" smtClean="0">
                  <a:latin typeface="+mn-ea"/>
                </a:rPr>
                <a:t>. </a:t>
              </a:r>
              <a:r>
                <a:rPr lang="ko-KR" altLang="en-US" sz="1500" dirty="0" smtClean="0">
                  <a:latin typeface="+mn-ea"/>
                </a:rPr>
                <a:t>세부 정보 확인 가능</a:t>
              </a:r>
              <a:endParaRPr lang="en-US" altLang="ko-KR" sz="1500" dirty="0" smtClean="0">
                <a:latin typeface="+mn-ea"/>
              </a:endParaRPr>
            </a:p>
            <a:p>
              <a:pPr marL="324000" indent="-285750">
                <a:buFont typeface="Arial" panose="020B0604020202020204" pitchFamily="34" charset="0"/>
                <a:buChar char="•"/>
              </a:pPr>
              <a:endParaRPr lang="en-US" altLang="ko-KR" sz="1500" dirty="0" smtClean="0">
                <a:latin typeface="+mn-ea"/>
              </a:endParaRPr>
            </a:p>
            <a:p>
              <a:pPr marL="324000" indent="-285750">
                <a:buFont typeface="Arial" panose="020B0604020202020204" pitchFamily="34" charset="0"/>
                <a:buChar char="•"/>
              </a:pPr>
              <a:r>
                <a:rPr lang="en-US" altLang="ko-KR" sz="1500" dirty="0" err="1" smtClean="0">
                  <a:latin typeface="+mn-ea"/>
                </a:rPr>
                <a:t>CreateRoom</a:t>
              </a:r>
              <a:r>
                <a:rPr lang="en-US" altLang="ko-KR" sz="1500" dirty="0" smtClean="0">
                  <a:latin typeface="+mn-ea"/>
                </a:rPr>
                <a:t>: </a:t>
              </a:r>
              <a:r>
                <a:rPr lang="ko-KR" altLang="en-US" sz="1500" dirty="0" smtClean="0">
                  <a:latin typeface="+mn-ea"/>
                </a:rPr>
                <a:t>방 생성 창으로 넘어가 유저가 </a:t>
              </a:r>
              <a:r>
                <a:rPr lang="ko-KR" altLang="en-US" sz="1500" dirty="0" err="1" smtClean="0">
                  <a:latin typeface="+mn-ea"/>
                </a:rPr>
                <a:t>채팅방을</a:t>
              </a:r>
              <a:r>
                <a:rPr lang="ko-KR" altLang="en-US" sz="1500" dirty="0" smtClean="0">
                  <a:latin typeface="+mn-ea"/>
                </a:rPr>
                <a:t> 생성할 수 있게 해줌</a:t>
              </a:r>
              <a:endParaRPr lang="en-US" altLang="ko-KR" sz="1500" dirty="0" smtClean="0">
                <a:latin typeface="+mn-ea"/>
              </a:endParaRPr>
            </a:p>
            <a:p>
              <a:pPr marL="324000" indent="-285750">
                <a:buFont typeface="Arial" panose="020B0604020202020204" pitchFamily="34" charset="0"/>
                <a:buChar char="•"/>
              </a:pPr>
              <a:endParaRPr lang="en-US" altLang="ko-KR" sz="1500" dirty="0" smtClean="0">
                <a:latin typeface="+mn-ea"/>
              </a:endParaRPr>
            </a:p>
            <a:p>
              <a:pPr marL="324000" indent="-285750">
                <a:buFont typeface="Arial" panose="020B0604020202020204" pitchFamily="34" charset="0"/>
                <a:buChar char="•"/>
              </a:pPr>
              <a:r>
                <a:rPr lang="en-US" altLang="ko-KR" sz="1500" dirty="0" err="1" smtClean="0">
                  <a:latin typeface="+mn-ea"/>
                </a:rPr>
                <a:t>SendMail</a:t>
              </a:r>
              <a:r>
                <a:rPr lang="en-US" altLang="ko-KR" sz="1500" dirty="0" smtClean="0">
                  <a:latin typeface="+mn-ea"/>
                </a:rPr>
                <a:t>: </a:t>
              </a:r>
              <a:r>
                <a:rPr lang="ko-KR" altLang="en-US" sz="1500" dirty="0" smtClean="0">
                  <a:latin typeface="+mn-ea"/>
                </a:rPr>
                <a:t>귓속말 보내기 창으로 넘어가 유저가 귓속말을 보낼 수 있게 해줌</a:t>
              </a:r>
              <a:endParaRPr lang="en-US" altLang="ko-KR" sz="1500" dirty="0" smtClean="0">
                <a:latin typeface="+mn-ea"/>
              </a:endParaRPr>
            </a:p>
            <a:p>
              <a:pPr marL="324000" indent="-285750">
                <a:buFont typeface="Arial" panose="020B0604020202020204" pitchFamily="34" charset="0"/>
                <a:buChar char="•"/>
              </a:pPr>
              <a:endParaRPr lang="en-US" altLang="ko-KR" sz="1500" dirty="0" smtClean="0">
                <a:latin typeface="+mn-ea"/>
              </a:endParaRPr>
            </a:p>
            <a:p>
              <a:pPr marL="324000" indent="-285750">
                <a:buFont typeface="Arial" panose="020B0604020202020204" pitchFamily="34" charset="0"/>
                <a:buChar char="•"/>
              </a:pPr>
              <a:r>
                <a:rPr lang="en-US" altLang="ko-KR" sz="1500" dirty="0" err="1" smtClean="0">
                  <a:latin typeface="+mn-ea"/>
                </a:rPr>
                <a:t>ChattingWindow</a:t>
              </a:r>
              <a:r>
                <a:rPr lang="en-US" altLang="ko-KR" sz="1500" dirty="0" smtClean="0">
                  <a:latin typeface="+mn-ea"/>
                </a:rPr>
                <a:t>: </a:t>
              </a:r>
              <a:r>
                <a:rPr lang="ko-KR" altLang="en-US" sz="1500" dirty="0" smtClean="0">
                  <a:latin typeface="+mn-ea"/>
                </a:rPr>
                <a:t>유저가 속한 </a:t>
              </a:r>
              <a:r>
                <a:rPr lang="ko-KR" altLang="en-US" sz="1500" dirty="0" err="1" smtClean="0">
                  <a:latin typeface="+mn-ea"/>
                </a:rPr>
                <a:t>채팅방의</a:t>
              </a:r>
              <a:r>
                <a:rPr lang="ko-KR" altLang="en-US" sz="1500" dirty="0" smtClean="0">
                  <a:latin typeface="+mn-ea"/>
                </a:rPr>
                <a:t> 채팅 내역 확인과 채팅을 보낼 수 있는 </a:t>
              </a:r>
              <a:r>
                <a:rPr lang="ko-KR" altLang="en-US" sz="1500" dirty="0" err="1" smtClean="0">
                  <a:latin typeface="+mn-ea"/>
                </a:rPr>
                <a:t>채팅창을</a:t>
              </a:r>
              <a:r>
                <a:rPr lang="ko-KR" altLang="en-US" sz="1500" dirty="0" smtClean="0">
                  <a:latin typeface="+mn-ea"/>
                </a:rPr>
                <a:t> 보여 줌</a:t>
              </a:r>
              <a:endParaRPr lang="en-US" altLang="ko-KR" sz="1500" dirty="0" smtClean="0">
                <a:latin typeface="+mn-ea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978476" y="1964848"/>
              <a:ext cx="2506423" cy="11962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 smtClean="0">
                  <a:latin typeface="+mn-ea"/>
                </a:rPr>
                <a:t>주요 버튼</a:t>
              </a:r>
              <a:endParaRPr lang="ko-KR" altLang="en-US" sz="25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411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287203-3DFD-4642-96C0-4294B4106DEC}"/>
              </a:ext>
            </a:extLst>
          </p:cNvPr>
          <p:cNvSpPr txBox="1"/>
          <p:nvPr/>
        </p:nvSpPr>
        <p:spPr>
          <a:xfrm>
            <a:off x="8705850" y="5048250"/>
            <a:ext cx="3362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[SQC 2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팀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]</a:t>
            </a: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서버 김민주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클라이언트 김태형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게임기획 정재희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클라이언트 하재오</a:t>
            </a:r>
          </a:p>
        </p:txBody>
      </p:sp>
      <p:pic>
        <p:nvPicPr>
          <p:cNvPr id="9" name="그래픽 8" descr="무선 마이크 단색으로 채워진">
            <a:extLst>
              <a:ext uri="{FF2B5EF4-FFF2-40B4-BE49-F238E27FC236}">
                <a16:creationId xmlns:a16="http://schemas.microsoft.com/office/drawing/2014/main" id="{47A40C89-4D33-4D4D-8CAD-7DB37311D4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0592" y="5666874"/>
            <a:ext cx="240079" cy="240079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C48F5C96-DCDA-4D81-849B-2E7FF358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2DEF-AED4-4161-9308-50591D1181CB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092B85-8024-43B6-BE11-4106499C8779}"/>
              </a:ext>
            </a:extLst>
          </p:cNvPr>
          <p:cNvSpPr txBox="1"/>
          <p:nvPr/>
        </p:nvSpPr>
        <p:spPr>
          <a:xfrm>
            <a:off x="8705850" y="5048250"/>
            <a:ext cx="3362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[SQC 2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팀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]</a:t>
            </a: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서버 김민주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클라이언트 김태형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게임기획 정재희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클라이언트 하재오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1DF7F42-975B-4610-B506-275A97A8B424}"/>
              </a:ext>
            </a:extLst>
          </p:cNvPr>
          <p:cNvGrpSpPr/>
          <p:nvPr/>
        </p:nvGrpSpPr>
        <p:grpSpPr>
          <a:xfrm>
            <a:off x="177165" y="5048250"/>
            <a:ext cx="9085103" cy="1345059"/>
            <a:chOff x="231617" y="3887857"/>
            <a:chExt cx="9085103" cy="134505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9AE544-6659-47F7-A3D5-A9E85858D424}"/>
                </a:ext>
              </a:extLst>
            </p:cNvPr>
            <p:cNvSpPr txBox="1"/>
            <p:nvPr/>
          </p:nvSpPr>
          <p:spPr>
            <a:xfrm>
              <a:off x="231617" y="4340364"/>
              <a:ext cx="9085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+mj-ea"/>
                  <a:ea typeface="+mj-ea"/>
                </a:rPr>
                <a:t>유저들의 콘텐츠 이해 및 적응을 위한</a:t>
              </a:r>
              <a:r>
                <a:rPr lang="en-US" altLang="ko-KR" sz="320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+mj-ea"/>
                  <a:ea typeface="+mj-ea"/>
                </a:rPr>
                <a:t>개선안 제시</a:t>
              </a:r>
              <a:endParaRPr lang="en-US" altLang="ko-KR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15FE88-647F-4276-B9AF-26E666362FCA}"/>
                </a:ext>
              </a:extLst>
            </p:cNvPr>
            <p:cNvSpPr txBox="1"/>
            <p:nvPr/>
          </p:nvSpPr>
          <p:spPr>
            <a:xfrm>
              <a:off x="231617" y="4863584"/>
              <a:ext cx="5343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Rix모던고딕 L" panose="02020603020101020101" pitchFamily="18" charset="-127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Rix모던고딕 L" panose="02020603020101020101" pitchFamily="18" charset="-127"/>
                </a:rPr>
                <a:t>캐릭터 성장 콘텐츠를 중심으로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4E2FC4-B859-4EDE-956E-B286C628D406}"/>
                </a:ext>
              </a:extLst>
            </p:cNvPr>
            <p:cNvSpPr txBox="1"/>
            <p:nvPr/>
          </p:nvSpPr>
          <p:spPr>
            <a:xfrm>
              <a:off x="231617" y="3887857"/>
              <a:ext cx="9085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OptimusPrincepsSemiBold" panose="02000805060000020004" pitchFamily="2" charset="-127"/>
                  <a:ea typeface="OptimusPrincepsSemiBold" panose="02000805060000020004" pitchFamily="2" charset="-127"/>
                </a:rPr>
                <a:t>Lineage 2 Revolution</a:t>
              </a:r>
            </a:p>
          </p:txBody>
        </p:sp>
      </p:grpSp>
      <p:pic>
        <p:nvPicPr>
          <p:cNvPr id="16" name="그래픽 15" descr="무선 마이크 단색으로 채워진">
            <a:extLst>
              <a:ext uri="{FF2B5EF4-FFF2-40B4-BE49-F238E27FC236}">
                <a16:creationId xmlns:a16="http://schemas.microsoft.com/office/drawing/2014/main" id="{BB012B92-ACC5-48D6-9032-F3C0949C1C6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0592" y="5666874"/>
            <a:ext cx="240079" cy="240079"/>
          </a:xfrm>
          <a:prstGeom prst="rect">
            <a:avLst/>
          </a:prstGeom>
        </p:spPr>
      </p:pic>
      <p:sp>
        <p:nvSpPr>
          <p:cNvPr id="17" name="슬라이드 번호 개체 틀 17">
            <a:extLst>
              <a:ext uri="{FF2B5EF4-FFF2-40B4-BE49-F238E27FC236}">
                <a16:creationId xmlns:a16="http://schemas.microsoft.com/office/drawing/2014/main" id="{616E8AAD-0564-4C40-86B6-9979D76A0C53}"/>
              </a:ext>
            </a:extLst>
          </p:cNvPr>
          <p:cNvSpPr txBox="1">
            <a:spLocks/>
          </p:cNvSpPr>
          <p:nvPr/>
        </p:nvSpPr>
        <p:spPr>
          <a:xfrm>
            <a:off x="11824798" y="6587231"/>
            <a:ext cx="367201" cy="2707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solidFill>
                  <a:srgbClr val="F0F0F0"/>
                </a:solidFill>
                <a:latin typeface="OptimusPrincepsSemiBold" panose="02000805060000020004" pitchFamily="2" charset="-127"/>
                <a:ea typeface="OptimusPrincepsSemiBold" panose="02000805060000020004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AE2DEF-AED4-4161-9308-50591D1181CB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CD5340-9B11-4078-980F-1B00109A7897}"/>
              </a:ext>
            </a:extLst>
          </p:cNvPr>
          <p:cNvSpPr/>
          <p:nvPr/>
        </p:nvSpPr>
        <p:spPr>
          <a:xfrm>
            <a:off x="-2" y="0"/>
            <a:ext cx="12192001" cy="68580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모던고딕 L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D6E5E4-A947-4718-B102-C32D732DEC30}"/>
              </a:ext>
            </a:extLst>
          </p:cNvPr>
          <p:cNvSpPr txBox="1"/>
          <p:nvPr/>
        </p:nvSpPr>
        <p:spPr>
          <a:xfrm>
            <a:off x="2015175" y="2998113"/>
            <a:ext cx="81616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 smtClean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  <a:endParaRPr lang="en-US" altLang="ko-KR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236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C48F5C96-DCDA-4D81-849B-2E7FF358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2DEF-AED4-4161-9308-50591D1181C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7" name="슬라이드 번호 개체 틀 17">
            <a:extLst>
              <a:ext uri="{FF2B5EF4-FFF2-40B4-BE49-F238E27FC236}">
                <a16:creationId xmlns:a16="http://schemas.microsoft.com/office/drawing/2014/main" id="{616E8AAD-0564-4C40-86B6-9979D76A0C53}"/>
              </a:ext>
            </a:extLst>
          </p:cNvPr>
          <p:cNvSpPr txBox="1">
            <a:spLocks/>
          </p:cNvSpPr>
          <p:nvPr/>
        </p:nvSpPr>
        <p:spPr>
          <a:xfrm>
            <a:off x="11824798" y="6587231"/>
            <a:ext cx="367201" cy="2707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solidFill>
                  <a:srgbClr val="F0F0F0"/>
                </a:solidFill>
                <a:latin typeface="OptimusPrincepsSemiBold" panose="02000805060000020004" pitchFamily="2" charset="-127"/>
                <a:ea typeface="OptimusPrincepsSemiBold" panose="02000805060000020004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AE2DEF-AED4-4161-9308-50591D1181C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60C5DA8B-0B37-D34F-9BDE-16A85BBFCD0A}"/>
              </a:ext>
            </a:extLst>
          </p:cNvPr>
          <p:cNvSpPr txBox="1"/>
          <p:nvPr/>
        </p:nvSpPr>
        <p:spPr>
          <a:xfrm>
            <a:off x="390599" y="721832"/>
            <a:ext cx="654666" cy="523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ko-KR" altLang="en-US" sz="2100" b="1" spc="-30" dirty="0">
                <a:latin typeface="netmarble Bold" panose="02020803020101020101" pitchFamily="18" charset="-127"/>
                <a:ea typeface="netmarble Bold" panose="02020803020101020101" pitchFamily="18" charset="-127"/>
              </a:rPr>
              <a:t>목차</a:t>
            </a: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412B8E35-7645-6C48-AC9E-E3E5ECF202BC}"/>
              </a:ext>
            </a:extLst>
          </p:cNvPr>
          <p:cNvSpPr txBox="1"/>
          <p:nvPr/>
        </p:nvSpPr>
        <p:spPr>
          <a:xfrm>
            <a:off x="2729657" y="759840"/>
            <a:ext cx="632674" cy="420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ko-KR" sz="1600" b="1" spc="-30" dirty="0" smtClean="0">
                <a:latin typeface="netmarble Bold" panose="02020803020101020101" pitchFamily="18" charset="-127"/>
                <a:ea typeface="netmarble Bold" panose="02020803020101020101" pitchFamily="18" charset="-127"/>
              </a:rPr>
              <a:t>Intro</a:t>
            </a:r>
            <a:endParaRPr kumimoji="1" lang="ko-KR" altLang="en-US" sz="1600" b="1" spc="-30" dirty="0">
              <a:latin typeface="netmarble Bold" panose="02020803020101020101" pitchFamily="18" charset="-127"/>
              <a:ea typeface="netmarble Bold" panose="02020803020101020101" pitchFamily="18" charset="-127"/>
            </a:endParaRPr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id="{6E3BF32C-BDD9-A14F-903E-2BDF96F06BCF}"/>
              </a:ext>
            </a:extLst>
          </p:cNvPr>
          <p:cNvSpPr txBox="1"/>
          <p:nvPr/>
        </p:nvSpPr>
        <p:spPr>
          <a:xfrm>
            <a:off x="2729657" y="1170127"/>
            <a:ext cx="107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ko-KR" sz="1200" spc="-30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1-1 </a:t>
            </a:r>
            <a:r>
              <a:rPr kumimoji="1" lang="ko-KR" altLang="en-US" sz="1200" spc="-30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개요</a:t>
            </a:r>
            <a:endParaRPr kumimoji="1" lang="en-US" altLang="ko-KR" sz="1200" spc="-30" dirty="0" smtClean="0"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spc="-30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1-2 </a:t>
            </a:r>
            <a:r>
              <a:rPr kumimoji="1" lang="ko-KR" altLang="en-US" sz="1200" spc="-30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구조</a:t>
            </a:r>
            <a:endParaRPr kumimoji="1" lang="en-US" altLang="ko-KR" sz="1200" spc="-30" dirty="0" smtClean="0"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spc="-30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1-3 </a:t>
            </a:r>
            <a:r>
              <a:rPr kumimoji="1" lang="ko-KR" altLang="en-US" sz="1200" spc="-30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실행 흐름</a:t>
            </a:r>
            <a:endParaRPr kumimoji="1" lang="ko-KR" altLang="en-US" sz="1200" spc="-30" dirty="0"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15E11EB0-710F-634B-8A75-DB4ED9145850}"/>
              </a:ext>
            </a:extLst>
          </p:cNvPr>
          <p:cNvSpPr txBox="1"/>
          <p:nvPr/>
        </p:nvSpPr>
        <p:spPr>
          <a:xfrm>
            <a:off x="2729657" y="2093457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ko-KR" altLang="en-US" sz="1600" b="1" spc="-30" dirty="0" smtClean="0">
                <a:latin typeface="netmarble Bold" panose="02020803020101020101" pitchFamily="18" charset="-127"/>
                <a:ea typeface="netmarble Bold" panose="02020803020101020101" pitchFamily="18" charset="-127"/>
              </a:rPr>
              <a:t>통신 처리</a:t>
            </a:r>
            <a:endParaRPr kumimoji="1" lang="ko-KR" altLang="en-US" sz="1600" b="1" spc="-30" dirty="0">
              <a:latin typeface="netmarble Bold" panose="02020803020101020101" pitchFamily="18" charset="-127"/>
              <a:ea typeface="netmarble Bold" panose="02020803020101020101" pitchFamily="18" charset="-127"/>
            </a:endParaRPr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A324B231-7B70-5C45-839D-64DD2FB21003}"/>
              </a:ext>
            </a:extLst>
          </p:cNvPr>
          <p:cNvSpPr txBox="1"/>
          <p:nvPr/>
        </p:nvSpPr>
        <p:spPr>
          <a:xfrm>
            <a:off x="2729657" y="2503744"/>
            <a:ext cx="19431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ko-KR" sz="1200" spc="-30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2-1 </a:t>
            </a:r>
            <a:r>
              <a:rPr kumimoji="1" lang="en-US" altLang="ko-KR" sz="1200" spc="-30" dirty="0" err="1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USocketComponent</a:t>
            </a:r>
            <a:endParaRPr kumimoji="1" lang="en-US" altLang="ko-KR" sz="1200" spc="-30" dirty="0" smtClean="0"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spc="-30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2-2 </a:t>
            </a:r>
            <a:r>
              <a:rPr kumimoji="1" lang="en-US" altLang="ko-KR" sz="1200" spc="-30" dirty="0" err="1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SendMsg</a:t>
            </a:r>
            <a:endParaRPr kumimoji="1" lang="en-US" altLang="ko-KR" sz="1200" spc="-30" dirty="0" smtClean="0"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spc="-30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2-3 </a:t>
            </a:r>
            <a:r>
              <a:rPr kumimoji="1" lang="en-US" altLang="ko-KR" sz="1200" spc="-30" dirty="0" err="1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ProcessingSend</a:t>
            </a:r>
            <a:endParaRPr kumimoji="1" lang="en-US" altLang="ko-KR" sz="1200" spc="-30" dirty="0" smtClean="0"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spc="-30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2-4 </a:t>
            </a:r>
            <a:r>
              <a:rPr kumimoji="1" lang="en-US" altLang="ko-KR" sz="1200" spc="-30" dirty="0" err="1">
                <a:latin typeface="netmarble Light" panose="02020403020101020101" pitchFamily="18" charset="-127"/>
                <a:ea typeface="netmarble Light" panose="02020403020101020101" pitchFamily="18" charset="-127"/>
              </a:rPr>
              <a:t>ProcessingRecv</a:t>
            </a:r>
            <a:endParaRPr kumimoji="1" lang="ko-KR" altLang="en-US" sz="1200" spc="-30" dirty="0"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</p:txBody>
      </p:sp>
      <p:sp>
        <p:nvSpPr>
          <p:cNvPr id="41" name="TextBox 25">
            <a:extLst>
              <a:ext uri="{FF2B5EF4-FFF2-40B4-BE49-F238E27FC236}">
                <a16:creationId xmlns:a16="http://schemas.microsoft.com/office/drawing/2014/main" id="{8965E46C-A72F-8441-A876-D1614517A149}"/>
              </a:ext>
            </a:extLst>
          </p:cNvPr>
          <p:cNvSpPr txBox="1"/>
          <p:nvPr/>
        </p:nvSpPr>
        <p:spPr>
          <a:xfrm>
            <a:off x="2729657" y="3704073"/>
            <a:ext cx="542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ko-KR" altLang="en-US" sz="1600" b="1" spc="-30" dirty="0" smtClean="0">
                <a:latin typeface="netmarble Bold" panose="02020803020101020101" pitchFamily="18" charset="-127"/>
                <a:ea typeface="netmarble Bold" panose="02020803020101020101" pitchFamily="18" charset="-127"/>
              </a:rPr>
              <a:t>위젯</a:t>
            </a:r>
            <a:endParaRPr kumimoji="1" lang="ko-KR" altLang="en-US" sz="1600" b="1" spc="-30" dirty="0">
              <a:latin typeface="netmarble Bold" panose="02020803020101020101" pitchFamily="18" charset="-127"/>
              <a:ea typeface="netmarble Bold" panose="02020803020101020101" pitchFamily="18" charset="-127"/>
            </a:endParaRPr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239518E7-8CE1-5E47-AE2F-676F6E82C35C}"/>
              </a:ext>
            </a:extLst>
          </p:cNvPr>
          <p:cNvSpPr txBox="1"/>
          <p:nvPr/>
        </p:nvSpPr>
        <p:spPr>
          <a:xfrm>
            <a:off x="2729657" y="4114360"/>
            <a:ext cx="2173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ko-KR" sz="1200" spc="-30" dirty="0">
                <a:latin typeface="netmarble Light" panose="02020403020101020101" pitchFamily="18" charset="-127"/>
                <a:ea typeface="netmarble Light" panose="02020403020101020101" pitchFamily="18" charset="-127"/>
              </a:rPr>
              <a:t>3-1 </a:t>
            </a:r>
            <a:r>
              <a:rPr kumimoji="1" lang="ko-KR" altLang="en-US" sz="1200" spc="-30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구현 방식</a:t>
            </a:r>
            <a:endParaRPr kumimoji="1" lang="en-US" altLang="ko-KR" sz="1200" spc="-30" dirty="0" smtClean="0"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spc="-30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3-2 </a:t>
            </a:r>
            <a:r>
              <a:rPr kumimoji="1" lang="ko-KR" altLang="en-US" sz="1200" spc="-30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주요 위젯 </a:t>
            </a:r>
            <a:r>
              <a:rPr kumimoji="1" lang="en-US" altLang="ko-KR" sz="1200" spc="-30" dirty="0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- </a:t>
            </a:r>
            <a:r>
              <a:rPr kumimoji="1" lang="en-US" altLang="ko-KR" sz="1200" spc="-30" dirty="0" err="1" smtClean="0">
                <a:latin typeface="netmarble Light" panose="02020403020101020101" pitchFamily="18" charset="-127"/>
                <a:ea typeface="netmarble Light" panose="02020403020101020101" pitchFamily="18" charset="-127"/>
              </a:rPr>
              <a:t>LobbyWidget</a:t>
            </a:r>
            <a:endParaRPr kumimoji="1" lang="ko-KR" altLang="en-US" sz="1200" spc="-30" dirty="0"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9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B69ED-1BE0-4403-9187-39B330E82D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sz="3200" b="1" dirty="0" smtClean="0"/>
              <a:t>개요</a:t>
            </a:r>
            <a:endParaRPr lang="ko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BE2027-0A32-496C-83F6-B51F1E74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EB8B669-17BF-40F4-8775-6A9167DC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2DEF-AED4-4161-9308-50591D1181CB}" type="slidenum">
              <a:rPr lang="ko-KR" altLang="en-US" smtClean="0"/>
              <a:pPr/>
              <a:t>3</a:t>
            </a:fld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2445767" y="2439154"/>
            <a:ext cx="2696183" cy="1492391"/>
            <a:chOff x="883596" y="1795558"/>
            <a:chExt cx="2696183" cy="1492391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883596" y="2021728"/>
              <a:ext cx="2696183" cy="1266221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 smtClean="0">
                  <a:latin typeface="+mn-ea"/>
                </a:rPr>
                <a:t>FSocket</a:t>
              </a:r>
              <a:endParaRPr lang="ko-KR" altLang="en-US" sz="1500" dirty="0">
                <a:latin typeface="+mn-ea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977630" y="1795558"/>
              <a:ext cx="2506423" cy="45234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+mn-ea"/>
                </a:rPr>
                <a:t>소켓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046138" y="2439154"/>
            <a:ext cx="2696183" cy="1492391"/>
            <a:chOff x="883596" y="1795558"/>
            <a:chExt cx="2696183" cy="1492391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883596" y="2021728"/>
              <a:ext cx="2696183" cy="1266221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latin typeface="+mn-ea"/>
                </a:rPr>
                <a:t>C++, </a:t>
              </a:r>
              <a:r>
                <a:rPr lang="en-US" altLang="ko-KR" sz="1500" dirty="0" smtClean="0">
                  <a:latin typeface="+mn-ea"/>
                </a:rPr>
                <a:t>Unreal Engine 4</a:t>
              </a:r>
              <a:endParaRPr lang="ko-KR" altLang="en-US" sz="1500" dirty="0">
                <a:latin typeface="+mn-ea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977630" y="1795558"/>
              <a:ext cx="2506423" cy="45234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+mn-ea"/>
                </a:rPr>
                <a:t>언어</a:t>
              </a:r>
              <a:r>
                <a:rPr lang="en-US" altLang="ko-KR" dirty="0" smtClean="0">
                  <a:latin typeface="+mn-ea"/>
                </a:rPr>
                <a:t> &amp; </a:t>
              </a:r>
              <a:r>
                <a:rPr lang="ko-KR" altLang="en-US" dirty="0" smtClean="0">
                  <a:latin typeface="+mn-ea"/>
                </a:rPr>
                <a:t>엔진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3976675" y="4109336"/>
            <a:ext cx="4238651" cy="1492391"/>
            <a:chOff x="883596" y="1795558"/>
            <a:chExt cx="2696183" cy="1492391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883596" y="2021728"/>
              <a:ext cx="2696183" cy="1266221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500" dirty="0" err="1" smtClean="0">
                  <a:latin typeface="+mn-ea"/>
                </a:rPr>
                <a:t>블루프린트</a:t>
              </a:r>
              <a:r>
                <a:rPr lang="ko-KR" altLang="en-US" sz="1500" dirty="0" smtClean="0">
                  <a:latin typeface="+mn-ea"/>
                </a:rPr>
                <a:t> 사용을 최소화 하고 </a:t>
              </a:r>
              <a:r>
                <a:rPr lang="ko-KR" altLang="en-US" sz="1500" dirty="0" err="1" smtClean="0">
                  <a:latin typeface="+mn-ea"/>
                </a:rPr>
                <a:t>언리얼</a:t>
              </a:r>
              <a:r>
                <a:rPr lang="ko-KR" altLang="en-US" sz="1500" dirty="0" smtClean="0">
                  <a:latin typeface="+mn-ea"/>
                </a:rPr>
                <a:t> 엔진을 사용해 채팅 서버 클라이언트 제작</a:t>
              </a:r>
              <a:endParaRPr lang="en-US" altLang="ko-KR" sz="1500" dirty="0">
                <a:latin typeface="+mn-ea"/>
              </a:endParaRP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977630" y="1795558"/>
              <a:ext cx="2506423" cy="45234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+mn-ea"/>
                </a:rPr>
                <a:t>목표</a:t>
              </a:r>
              <a:endParaRPr lang="ko-KR" altLang="en-US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115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B69ED-1BE0-4403-9187-39B330E82D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sz="3200" b="1" dirty="0" smtClean="0"/>
              <a:t>구조</a:t>
            </a:r>
            <a:endParaRPr lang="ko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BE2027-0A32-496C-83F6-B51F1E74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EB8B669-17BF-40F4-8775-6A9167DC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2DEF-AED4-4161-9308-50591D1181CB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19" y="1786812"/>
            <a:ext cx="6296025" cy="249555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914157" y="4399478"/>
            <a:ext cx="4143477" cy="2044639"/>
            <a:chOff x="883596" y="1795558"/>
            <a:chExt cx="2696183" cy="1492391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883596" y="2021728"/>
              <a:ext cx="2696183" cy="1266221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500" dirty="0" smtClean="0">
                  <a:latin typeface="+mn-ea"/>
                </a:rPr>
                <a:t>각 위젯의 버튼이 눌리는 순간</a:t>
              </a:r>
              <a:endParaRPr lang="en-US" altLang="ko-KR" sz="1500" dirty="0" smtClean="0">
                <a:latin typeface="+mn-ea"/>
              </a:endParaRPr>
            </a:p>
            <a:p>
              <a:r>
                <a:rPr lang="en-US" altLang="ko-KR" sz="1500" dirty="0" err="1" smtClean="0">
                  <a:latin typeface="+mn-ea"/>
                </a:rPr>
                <a:t>e.g</a:t>
              </a:r>
              <a:r>
                <a:rPr lang="en-US" altLang="ko-KR" sz="1500" dirty="0" smtClean="0">
                  <a:latin typeface="+mn-ea"/>
                </a:rPr>
                <a:t>) </a:t>
              </a:r>
              <a:r>
                <a:rPr lang="ko-KR" altLang="en-US" sz="1500" dirty="0" err="1" smtClean="0">
                  <a:latin typeface="+mn-ea"/>
                </a:rPr>
                <a:t>유저리스트</a:t>
              </a:r>
              <a:r>
                <a:rPr lang="ko-KR" altLang="en-US" sz="1500" dirty="0" smtClean="0">
                  <a:latin typeface="+mn-ea"/>
                </a:rPr>
                <a:t> 요청</a:t>
              </a:r>
              <a:r>
                <a:rPr lang="en-US" altLang="ko-KR" sz="1500" dirty="0" smtClean="0">
                  <a:latin typeface="+mn-ea"/>
                </a:rPr>
                <a:t>)</a:t>
              </a:r>
            </a:p>
            <a:p>
              <a:r>
                <a:rPr lang="en-US" altLang="ko-KR" sz="1500" dirty="0" smtClean="0">
                  <a:latin typeface="+mn-ea"/>
                </a:rPr>
                <a:t>User</a:t>
              </a:r>
              <a:r>
                <a:rPr lang="ko-KR" altLang="en-US" sz="1500" dirty="0" smtClean="0">
                  <a:latin typeface="+mn-ea"/>
                </a:rPr>
                <a:t>의 </a:t>
              </a:r>
              <a:r>
                <a:rPr lang="en-US" altLang="ko-KR" sz="1500" dirty="0" err="1" smtClean="0">
                  <a:latin typeface="+mn-ea"/>
                </a:rPr>
                <a:t>SocketComp</a:t>
              </a:r>
              <a:r>
                <a:rPr lang="ko-KR" altLang="en-US" sz="1500" dirty="0" smtClean="0">
                  <a:latin typeface="+mn-ea"/>
                </a:rPr>
                <a:t>를 통해 서버에 메시지를 전달</a:t>
              </a:r>
              <a:endParaRPr lang="en-US" altLang="ko-KR" sz="1500" dirty="0" smtClean="0">
                <a:latin typeface="+mn-ea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977630" y="1795558"/>
              <a:ext cx="2506423" cy="29626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latin typeface="+mn-ea"/>
                </a:rPr>
                <a:t>메시지 송신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133778" y="4399478"/>
            <a:ext cx="4143477" cy="2046061"/>
            <a:chOff x="883596" y="1795558"/>
            <a:chExt cx="2696183" cy="1492391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83596" y="2021728"/>
              <a:ext cx="2696183" cy="1266221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500" dirty="0" err="1" smtClean="0">
                  <a:latin typeface="+mn-ea"/>
                </a:rPr>
                <a:t>SocketComp</a:t>
              </a:r>
              <a:r>
                <a:rPr lang="ko-KR" altLang="en-US" sz="1500" dirty="0" smtClean="0">
                  <a:latin typeface="+mn-ea"/>
                </a:rPr>
                <a:t>에서 서버로 부터 온 메시지를 분석하고</a:t>
              </a:r>
              <a:r>
                <a:rPr lang="en-US" altLang="ko-KR" sz="1500" dirty="0" smtClean="0">
                  <a:latin typeface="+mn-ea"/>
                </a:rPr>
                <a:t>, User</a:t>
              </a:r>
              <a:r>
                <a:rPr lang="ko-KR" altLang="en-US" sz="1500" dirty="0" smtClean="0">
                  <a:latin typeface="+mn-ea"/>
                </a:rPr>
                <a:t>에 있는 적절한 함수를 호출</a:t>
              </a:r>
              <a:endParaRPr lang="en-US" altLang="ko-KR" sz="1500" dirty="0" smtClean="0">
                <a:latin typeface="+mn-ea"/>
              </a:endParaRPr>
            </a:p>
            <a:p>
              <a:endParaRPr lang="en-US" altLang="ko-KR" sz="1500" dirty="0" smtClean="0">
                <a:latin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500" dirty="0" smtClean="0">
                  <a:latin typeface="+mn-ea"/>
                </a:rPr>
                <a:t>User</a:t>
              </a:r>
              <a:r>
                <a:rPr lang="ko-KR" altLang="en-US" sz="1500" dirty="0" smtClean="0">
                  <a:latin typeface="+mn-ea"/>
                </a:rPr>
                <a:t>에선 소유한 </a:t>
              </a:r>
              <a:r>
                <a:rPr lang="ko-KR" altLang="en-US" sz="1500" dirty="0" err="1" smtClean="0">
                  <a:latin typeface="+mn-ea"/>
                </a:rPr>
                <a:t>위젯에게</a:t>
              </a:r>
              <a:r>
                <a:rPr lang="ko-KR" altLang="en-US" sz="1500" dirty="0" smtClean="0">
                  <a:latin typeface="+mn-ea"/>
                </a:rPr>
                <a:t> 메시지를 전달</a:t>
              </a:r>
              <a:endParaRPr lang="en-US" altLang="ko-KR" sz="1500" dirty="0" smtClean="0">
                <a:latin typeface="+mn-ea"/>
              </a:endParaRPr>
            </a:p>
            <a:p>
              <a:endParaRPr lang="en-US" altLang="ko-KR" sz="1500" dirty="0" smtClean="0">
                <a:latin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500" dirty="0" smtClean="0">
                  <a:latin typeface="+mn-ea"/>
                </a:rPr>
                <a:t> </a:t>
              </a:r>
              <a:r>
                <a:rPr lang="ko-KR" altLang="en-US" sz="1500" dirty="0" smtClean="0">
                  <a:latin typeface="+mn-ea"/>
                </a:rPr>
                <a:t>각 위젯에서 메시지를 적절히 처리</a:t>
              </a:r>
              <a:endParaRPr lang="en-US" altLang="ko-KR" sz="1500" dirty="0">
                <a:latin typeface="+mn-ea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977630" y="1795558"/>
              <a:ext cx="2506423" cy="296059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+mn-ea"/>
                </a:rPr>
                <a:t>메시지 수신</a:t>
              </a:r>
              <a:endParaRPr lang="ko-KR" altLang="en-US" dirty="0">
                <a:latin typeface="+mn-ea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638145" y="2142674"/>
            <a:ext cx="3278221" cy="1235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553192" y="2449094"/>
            <a:ext cx="2865408" cy="62257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smtClean="0">
                <a:latin typeface="+mn-ea"/>
              </a:rPr>
              <a:t>추후 과제에서 재사용하기 위해 </a:t>
            </a:r>
            <a:r>
              <a:rPr lang="en-US" altLang="ko-KR" sz="1500" dirty="0" smtClean="0">
                <a:latin typeface="+mn-ea"/>
              </a:rPr>
              <a:t>Actor, Component </a:t>
            </a:r>
            <a:r>
              <a:rPr lang="ko-KR" altLang="en-US" sz="1500" dirty="0" smtClean="0">
                <a:latin typeface="+mn-ea"/>
              </a:rPr>
              <a:t>구조 사용</a:t>
            </a:r>
            <a:endParaRPr lang="en-US" altLang="ko-KR" sz="1500" dirty="0">
              <a:latin typeface="+mn-ea"/>
            </a:endParaRPr>
          </a:p>
        </p:txBody>
      </p:sp>
      <p:cxnSp>
        <p:nvCxnSpPr>
          <p:cNvPr id="7" name="직선 화살표 연결선 6"/>
          <p:cNvCxnSpPr>
            <a:stCxn id="14" idx="1"/>
            <a:endCxn id="4" idx="3"/>
          </p:cNvCxnSpPr>
          <p:nvPr/>
        </p:nvCxnSpPr>
        <p:spPr>
          <a:xfrm flipH="1">
            <a:off x="6916366" y="2760380"/>
            <a:ext cx="63682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36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B69ED-1BE0-4403-9187-39B330E82D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sz="3200" b="1" dirty="0" smtClean="0"/>
              <a:t>실행 흐름</a:t>
            </a:r>
            <a:endParaRPr lang="ko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BE2027-0A32-496C-83F6-B51F1E74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EB8B669-17BF-40F4-8775-6A9167DC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2DEF-AED4-4161-9308-50591D1181CB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89320" y="5797686"/>
            <a:ext cx="539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※</a:t>
            </a:r>
            <a:r>
              <a:rPr lang="ko-KR" altLang="en-US" sz="1400" dirty="0" smtClean="0"/>
              <a:t>요청사항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귓속말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방 개설 등등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은 로비에서 버튼이 눌릴 때 마다 발생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492" y="1619663"/>
            <a:ext cx="3036580" cy="52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8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287203-3DFD-4642-96C0-4294B4106DEC}"/>
              </a:ext>
            </a:extLst>
          </p:cNvPr>
          <p:cNvSpPr txBox="1"/>
          <p:nvPr/>
        </p:nvSpPr>
        <p:spPr>
          <a:xfrm>
            <a:off x="8705850" y="5048250"/>
            <a:ext cx="3362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[SQC 2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팀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]</a:t>
            </a: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서버 김민주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클라이언트 김태형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게임기획 정재희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클라이언트 하재오</a:t>
            </a:r>
          </a:p>
        </p:txBody>
      </p:sp>
      <p:pic>
        <p:nvPicPr>
          <p:cNvPr id="9" name="그래픽 8" descr="무선 마이크 단색으로 채워진">
            <a:extLst>
              <a:ext uri="{FF2B5EF4-FFF2-40B4-BE49-F238E27FC236}">
                <a16:creationId xmlns:a16="http://schemas.microsoft.com/office/drawing/2014/main" id="{47A40C89-4D33-4D4D-8CAD-7DB37311D4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0592" y="5666874"/>
            <a:ext cx="240079" cy="240079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C48F5C96-DCDA-4D81-849B-2E7FF358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2DEF-AED4-4161-9308-50591D1181CB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092B85-8024-43B6-BE11-4106499C8779}"/>
              </a:ext>
            </a:extLst>
          </p:cNvPr>
          <p:cNvSpPr txBox="1"/>
          <p:nvPr/>
        </p:nvSpPr>
        <p:spPr>
          <a:xfrm>
            <a:off x="8705850" y="5048250"/>
            <a:ext cx="3362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[SQC 2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팀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]</a:t>
            </a: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서버 김민주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클라이언트 김태형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게임기획 정재희</a:t>
            </a:r>
            <a:endParaRPr lang="en-US" altLang="ko-KR" dirty="0">
              <a:solidFill>
                <a:schemeClr val="bg1"/>
              </a:solidFill>
              <a:latin typeface="Rix모던고딕 L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Rix모던고딕 L" panose="02020603020101020101" pitchFamily="18" charset="-127"/>
              </a:rPr>
              <a:t>클라이언트 하재오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1DF7F42-975B-4610-B506-275A97A8B424}"/>
              </a:ext>
            </a:extLst>
          </p:cNvPr>
          <p:cNvGrpSpPr/>
          <p:nvPr/>
        </p:nvGrpSpPr>
        <p:grpSpPr>
          <a:xfrm>
            <a:off x="177165" y="5048250"/>
            <a:ext cx="9085103" cy="1345059"/>
            <a:chOff x="231617" y="3887857"/>
            <a:chExt cx="9085103" cy="134505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9AE544-6659-47F7-A3D5-A9E85858D424}"/>
                </a:ext>
              </a:extLst>
            </p:cNvPr>
            <p:cNvSpPr txBox="1"/>
            <p:nvPr/>
          </p:nvSpPr>
          <p:spPr>
            <a:xfrm>
              <a:off x="231617" y="4340364"/>
              <a:ext cx="9085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+mj-ea"/>
                  <a:ea typeface="+mj-ea"/>
                </a:rPr>
                <a:t>유저들의 콘텐츠 이해 및 적응을 위한</a:t>
              </a:r>
              <a:r>
                <a:rPr lang="en-US" altLang="ko-KR" sz="320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+mj-ea"/>
                  <a:ea typeface="+mj-ea"/>
                </a:rPr>
                <a:t>개선안 제시</a:t>
              </a:r>
              <a:endParaRPr lang="en-US" altLang="ko-KR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15FE88-647F-4276-B9AF-26E666362FCA}"/>
                </a:ext>
              </a:extLst>
            </p:cNvPr>
            <p:cNvSpPr txBox="1"/>
            <p:nvPr/>
          </p:nvSpPr>
          <p:spPr>
            <a:xfrm>
              <a:off x="231617" y="4863584"/>
              <a:ext cx="5343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Rix모던고딕 L" panose="02020603020101020101" pitchFamily="18" charset="-127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Rix모던고딕 L" panose="02020603020101020101" pitchFamily="18" charset="-127"/>
                </a:rPr>
                <a:t>캐릭터 성장 콘텐츠를 중심으로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4E2FC4-B859-4EDE-956E-B286C628D406}"/>
                </a:ext>
              </a:extLst>
            </p:cNvPr>
            <p:cNvSpPr txBox="1"/>
            <p:nvPr/>
          </p:nvSpPr>
          <p:spPr>
            <a:xfrm>
              <a:off x="231617" y="3887857"/>
              <a:ext cx="9085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OptimusPrincepsSemiBold" panose="02000805060000020004" pitchFamily="2" charset="-127"/>
                  <a:ea typeface="OptimusPrincepsSemiBold" panose="02000805060000020004" pitchFamily="2" charset="-127"/>
                </a:rPr>
                <a:t>Lineage 2 Revolution</a:t>
              </a:r>
            </a:p>
          </p:txBody>
        </p:sp>
      </p:grpSp>
      <p:pic>
        <p:nvPicPr>
          <p:cNvPr id="16" name="그래픽 15" descr="무선 마이크 단색으로 채워진">
            <a:extLst>
              <a:ext uri="{FF2B5EF4-FFF2-40B4-BE49-F238E27FC236}">
                <a16:creationId xmlns:a16="http://schemas.microsoft.com/office/drawing/2014/main" id="{BB012B92-ACC5-48D6-9032-F3C0949C1C6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0592" y="5666874"/>
            <a:ext cx="240079" cy="240079"/>
          </a:xfrm>
          <a:prstGeom prst="rect">
            <a:avLst/>
          </a:prstGeom>
        </p:spPr>
      </p:pic>
      <p:sp>
        <p:nvSpPr>
          <p:cNvPr id="17" name="슬라이드 번호 개체 틀 17">
            <a:extLst>
              <a:ext uri="{FF2B5EF4-FFF2-40B4-BE49-F238E27FC236}">
                <a16:creationId xmlns:a16="http://schemas.microsoft.com/office/drawing/2014/main" id="{616E8AAD-0564-4C40-86B6-9979D76A0C53}"/>
              </a:ext>
            </a:extLst>
          </p:cNvPr>
          <p:cNvSpPr txBox="1">
            <a:spLocks/>
          </p:cNvSpPr>
          <p:nvPr/>
        </p:nvSpPr>
        <p:spPr>
          <a:xfrm>
            <a:off x="11824798" y="6587231"/>
            <a:ext cx="367201" cy="2707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solidFill>
                  <a:srgbClr val="F0F0F0"/>
                </a:solidFill>
                <a:latin typeface="OptimusPrincepsSemiBold" panose="02000805060000020004" pitchFamily="2" charset="-127"/>
                <a:ea typeface="OptimusPrincepsSemiBold" panose="02000805060000020004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AE2DEF-AED4-4161-9308-50591D1181CB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CD5340-9B11-4078-980F-1B00109A7897}"/>
              </a:ext>
            </a:extLst>
          </p:cNvPr>
          <p:cNvSpPr/>
          <p:nvPr/>
        </p:nvSpPr>
        <p:spPr>
          <a:xfrm>
            <a:off x="-2" y="0"/>
            <a:ext cx="12192001" cy="68580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모던고딕 L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D6E5E4-A947-4718-B102-C32D732DEC30}"/>
              </a:ext>
            </a:extLst>
          </p:cNvPr>
          <p:cNvSpPr txBox="1"/>
          <p:nvPr/>
        </p:nvSpPr>
        <p:spPr>
          <a:xfrm>
            <a:off x="2015175" y="2998113"/>
            <a:ext cx="81616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 smtClean="0">
                <a:solidFill>
                  <a:schemeClr val="bg1"/>
                </a:solidFill>
                <a:latin typeface="+mj-ea"/>
                <a:ea typeface="+mj-ea"/>
              </a:rPr>
              <a:t>통신 처리</a:t>
            </a:r>
            <a:endParaRPr lang="en-US" altLang="ko-KR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815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B69ED-1BE0-4403-9187-39B330E82D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200" b="1" dirty="0" err="1" smtClean="0"/>
              <a:t>USocketComponent</a:t>
            </a:r>
            <a:endParaRPr lang="ko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BE2027-0A32-496C-83F6-B51F1E74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통신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EB8B669-17BF-40F4-8775-6A9167DC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2DEF-AED4-4161-9308-50591D1181CB}" type="slidenum">
              <a:rPr lang="ko-KR" altLang="en-US" smtClean="0"/>
              <a:pPr/>
              <a:t>7</a:t>
            </a:fld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729409" y="1837893"/>
            <a:ext cx="8557591" cy="1080406"/>
            <a:chOff x="883596" y="1795558"/>
            <a:chExt cx="2696183" cy="1492391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83596" y="2021728"/>
              <a:ext cx="2696183" cy="1266221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latin typeface="+mn-ea"/>
                </a:rPr>
                <a:t>서버와 통신하기 위해 사용하는 </a:t>
              </a:r>
              <a:r>
                <a:rPr lang="ko-KR" altLang="en-US" sz="2000" dirty="0" err="1" smtClean="0">
                  <a:latin typeface="+mn-ea"/>
                </a:rPr>
                <a:t>액터</a:t>
              </a:r>
              <a:r>
                <a:rPr lang="ko-KR" altLang="en-US" sz="2000" dirty="0" smtClean="0">
                  <a:latin typeface="+mn-ea"/>
                </a:rPr>
                <a:t> 컴포넌트</a:t>
              </a:r>
              <a:endParaRPr lang="en-US" altLang="ko-KR" sz="2000" dirty="0">
                <a:latin typeface="+mn-ea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977630" y="1795558"/>
              <a:ext cx="2506423" cy="45234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 smtClean="0">
                  <a:latin typeface="+mn-ea"/>
                </a:rPr>
                <a:t>역할</a:t>
              </a:r>
              <a:endParaRPr lang="ko-KR" altLang="en-US" sz="2500" dirty="0">
                <a:latin typeface="+mn-ea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729408" y="3253689"/>
            <a:ext cx="8557592" cy="3081131"/>
            <a:chOff x="883596" y="1866530"/>
            <a:chExt cx="2696183" cy="1421419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883596" y="2021728"/>
              <a:ext cx="2696183" cy="1266221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500" dirty="0" smtClean="0">
                <a:latin typeface="+mn-ea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978476" y="1866530"/>
              <a:ext cx="2506423" cy="275239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 smtClean="0">
                  <a:latin typeface="+mn-ea"/>
                </a:rPr>
                <a:t>주요 함수</a:t>
              </a:r>
              <a:endParaRPr lang="ko-KR" altLang="en-US" sz="2500" dirty="0">
                <a:latin typeface="+mn-ea"/>
              </a:endParaRPr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2440679" y="3959235"/>
            <a:ext cx="2274642" cy="227464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latin typeface="+mn-ea"/>
              </a:rPr>
              <a:t>SendMsg</a:t>
            </a:r>
            <a:endParaRPr lang="ko-KR" altLang="en-US" sz="2000" dirty="0">
              <a:latin typeface="+mn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841131" y="3950947"/>
            <a:ext cx="2283235" cy="228323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latin typeface="+mn-ea"/>
              </a:rPr>
              <a:t>ProcessingSend</a:t>
            </a:r>
            <a:endParaRPr lang="ko-KR" altLang="en-US" sz="2000" dirty="0">
              <a:latin typeface="+mn-ea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249871" y="3950946"/>
            <a:ext cx="2283235" cy="228323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latin typeface="+mn-ea"/>
              </a:rPr>
              <a:t>ProcessingRecv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173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B69ED-1BE0-4403-9187-39B330E82D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200" b="1" dirty="0" err="1" smtClean="0"/>
              <a:t>SendMsg</a:t>
            </a:r>
            <a:endParaRPr lang="ko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BE2027-0A32-496C-83F6-B51F1E74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통신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EB8B669-17BF-40F4-8775-6A9167DC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2DEF-AED4-4161-9308-50591D1181CB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729409" y="1837893"/>
            <a:ext cx="8557591" cy="804918"/>
            <a:chOff x="883596" y="1795558"/>
            <a:chExt cx="2696183" cy="111185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83596" y="2021728"/>
              <a:ext cx="2696183" cy="88568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latin typeface="+mn-ea"/>
                </a:rPr>
                <a:t>송신 큐에 데이터를 삽입 </a:t>
              </a:r>
              <a:r>
                <a:rPr lang="en-US" altLang="ko-KR" sz="2000" dirty="0" smtClean="0">
                  <a:latin typeface="+mn-ea"/>
                </a:rPr>
                <a:t>– </a:t>
              </a:r>
              <a:r>
                <a:rPr lang="ko-KR" altLang="en-US" sz="2000" dirty="0" smtClean="0">
                  <a:latin typeface="+mn-ea"/>
                </a:rPr>
                <a:t>삽입된 데이터는 추후 </a:t>
              </a:r>
              <a:r>
                <a:rPr lang="en-US" altLang="ko-KR" sz="2000" dirty="0" smtClean="0">
                  <a:latin typeface="+mn-ea"/>
                </a:rPr>
                <a:t>Processing Send</a:t>
              </a:r>
              <a:r>
                <a:rPr lang="ko-KR" altLang="en-US" sz="2000" dirty="0" smtClean="0">
                  <a:latin typeface="+mn-ea"/>
                </a:rPr>
                <a:t>에서 처리</a:t>
              </a:r>
              <a:endParaRPr lang="en-US" altLang="ko-KR" sz="2000" dirty="0">
                <a:latin typeface="+mn-ea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977630" y="1795558"/>
              <a:ext cx="2506423" cy="45234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 smtClean="0">
                  <a:latin typeface="+mn-ea"/>
                </a:rPr>
                <a:t>역할</a:t>
              </a:r>
              <a:endParaRPr lang="ko-KR" altLang="en-US" sz="2500" dirty="0">
                <a:latin typeface="+mn-ea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18" y="2747483"/>
            <a:ext cx="5741434" cy="411051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212154" y="5133349"/>
            <a:ext cx="5375161" cy="1092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071" y="2762653"/>
            <a:ext cx="4259586" cy="2111056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6907071" y="5044524"/>
            <a:ext cx="4307438" cy="181347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위젯에서 </a:t>
            </a:r>
            <a:r>
              <a:rPr lang="en-US" altLang="ko-KR" sz="2000" dirty="0" err="1" smtClean="0">
                <a:latin typeface="+mn-ea"/>
              </a:rPr>
              <a:t>AUser</a:t>
            </a:r>
            <a:r>
              <a:rPr lang="ko-KR" altLang="en-US" sz="2000" dirty="0" smtClean="0">
                <a:latin typeface="+mn-ea"/>
              </a:rPr>
              <a:t>의 </a:t>
            </a:r>
            <a:r>
              <a:rPr lang="en-US" altLang="ko-KR" sz="2000" dirty="0" err="1" smtClean="0">
                <a:latin typeface="+mn-ea"/>
              </a:rPr>
              <a:t>SendMsg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함수를 통해 메시지 송신이 이루어짐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+mn-ea"/>
              </a:rPr>
              <a:t>AUser</a:t>
            </a:r>
            <a:r>
              <a:rPr lang="ko-KR" altLang="en-US" sz="2000" dirty="0" smtClean="0">
                <a:latin typeface="+mn-ea"/>
              </a:rPr>
              <a:t>는 </a:t>
            </a:r>
            <a:r>
              <a:rPr lang="en-US" altLang="ko-KR" sz="2000" dirty="0" err="1" smtClean="0">
                <a:latin typeface="+mn-ea"/>
              </a:rPr>
              <a:t>SocketComponent</a:t>
            </a:r>
            <a:r>
              <a:rPr lang="ko-KR" altLang="en-US" sz="2000" dirty="0" smtClean="0">
                <a:latin typeface="+mn-ea"/>
              </a:rPr>
              <a:t>의 </a:t>
            </a:r>
            <a:r>
              <a:rPr lang="en-US" altLang="ko-KR" sz="2000" dirty="0" err="1" smtClean="0">
                <a:latin typeface="+mn-ea"/>
              </a:rPr>
              <a:t>SendMsg</a:t>
            </a:r>
            <a:r>
              <a:rPr lang="ko-KR" altLang="en-US" sz="2000" dirty="0" smtClean="0">
                <a:latin typeface="+mn-ea"/>
              </a:rPr>
              <a:t>를 </a:t>
            </a:r>
            <a:r>
              <a:rPr lang="ko-KR" altLang="en-US" sz="2000" dirty="0" err="1" smtClean="0">
                <a:latin typeface="+mn-ea"/>
              </a:rPr>
              <a:t>호출해줌</a:t>
            </a:r>
            <a:endParaRPr lang="en-US" altLang="ko-KR" sz="2000" dirty="0">
              <a:latin typeface="+mn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640954" y="4976696"/>
            <a:ext cx="2837493" cy="32746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smtClean="0">
                <a:latin typeface="+mn-ea"/>
              </a:rPr>
              <a:t>사용 예시</a:t>
            </a:r>
            <a:endParaRPr lang="ko-KR" altLang="en-US" sz="2500" dirty="0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454070" y="4041001"/>
            <a:ext cx="2108220" cy="200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9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B69ED-1BE0-4403-9187-39B330E82D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200" b="1" dirty="0" err="1" smtClean="0"/>
              <a:t>ProcessingSend</a:t>
            </a:r>
            <a:endParaRPr lang="ko-KR" altLang="en-US" sz="32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BE2027-0A32-496C-83F6-B51F1E743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통신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EB8B669-17BF-40F4-8775-6A9167DC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E2DEF-AED4-4161-9308-50591D1181CB}" type="slidenum">
              <a:rPr lang="ko-KR" altLang="en-US" smtClean="0"/>
              <a:pPr/>
              <a:t>9</a:t>
            </a:fld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729409" y="1837893"/>
            <a:ext cx="8557591" cy="730210"/>
            <a:chOff x="883596" y="1795558"/>
            <a:chExt cx="2696183" cy="1046342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83596" y="2021729"/>
              <a:ext cx="2696183" cy="820171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latin typeface="+mn-ea"/>
                </a:rPr>
                <a:t>송신 큐에 있는 데이터들을 송신 버퍼에 복사</a:t>
              </a:r>
              <a:endParaRPr lang="en-US" altLang="ko-KR" sz="2000" dirty="0">
                <a:latin typeface="+mn-ea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977630" y="1795558"/>
              <a:ext cx="2506423" cy="45234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 smtClean="0">
                  <a:latin typeface="+mn-ea"/>
                </a:rPr>
                <a:t>역할</a:t>
              </a:r>
              <a:endParaRPr lang="ko-KR" altLang="en-US" sz="2500" dirty="0">
                <a:latin typeface="+mn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60" y="2603274"/>
            <a:ext cx="5394602" cy="425472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47568" y="5181987"/>
            <a:ext cx="4488254" cy="12869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564530" y="4773755"/>
            <a:ext cx="4307438" cy="181347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latin typeface="+mn-ea"/>
              </a:rPr>
              <a:t>송신 버퍼가 가득 차서 데이터 복사에 실패하면 다음에 다시 복사를 시도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6968477" y="5825440"/>
            <a:ext cx="63682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0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맑은 고딕"/>
        <a:ea typeface="Rix모던고딕 EB"/>
        <a:cs typeface=""/>
      </a:majorFont>
      <a:minorFont>
        <a:latin typeface="맑은 고딕"/>
        <a:ea typeface="Rix모던고딕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2674</TotalTime>
  <Words>537</Words>
  <Application>Microsoft Office PowerPoint</Application>
  <PresentationFormat>와이드스크린</PresentationFormat>
  <Paragraphs>170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OptimusPrincepsSemiBold</vt:lpstr>
      <vt:lpstr>맑은 고딕</vt:lpstr>
      <vt:lpstr>Rix모던고딕 EB</vt:lpstr>
      <vt:lpstr>Rix모던고딕 L</vt:lpstr>
      <vt:lpstr>Arial</vt:lpstr>
      <vt:lpstr>netmarble Bold</vt:lpstr>
      <vt:lpstr>netmarble Light</vt:lpstr>
      <vt:lpstr>Office 테마</vt:lpstr>
      <vt:lpstr>PowerPoint 프레젠테이션</vt:lpstr>
      <vt:lpstr>PowerPoint 프레젠테이션</vt:lpstr>
      <vt:lpstr>개요</vt:lpstr>
      <vt:lpstr>구조</vt:lpstr>
      <vt:lpstr>실행 흐름</vt:lpstr>
      <vt:lpstr>PowerPoint 프레젠테이션</vt:lpstr>
      <vt:lpstr>USocketComponent</vt:lpstr>
      <vt:lpstr>SendMsg</vt:lpstr>
      <vt:lpstr>ProcessingSend</vt:lpstr>
      <vt:lpstr>ProcessingRecv</vt:lpstr>
      <vt:lpstr>PowerPoint 프레젠테이션</vt:lpstr>
      <vt:lpstr>구현 방식</vt:lpstr>
      <vt:lpstr>LobbyWidget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김진호</dc:creator>
  <cp:lastModifiedBy>lenovo</cp:lastModifiedBy>
  <cp:revision>300</cp:revision>
  <dcterms:created xsi:type="dcterms:W3CDTF">2022-01-31T14:34:09Z</dcterms:created>
  <dcterms:modified xsi:type="dcterms:W3CDTF">2022-03-10T05:17:42Z</dcterms:modified>
</cp:coreProperties>
</file>